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97" r:id="rId3"/>
    <p:sldId id="298" r:id="rId4"/>
    <p:sldId id="389" r:id="rId5"/>
    <p:sldId id="390" r:id="rId6"/>
    <p:sldId id="391" r:id="rId7"/>
    <p:sldId id="393" r:id="rId8"/>
    <p:sldId id="395" r:id="rId9"/>
    <p:sldId id="396" r:id="rId10"/>
    <p:sldId id="398" r:id="rId11"/>
    <p:sldId id="399" r:id="rId12"/>
    <p:sldId id="400" r:id="rId13"/>
    <p:sldId id="430" r:id="rId14"/>
    <p:sldId id="403" r:id="rId15"/>
    <p:sldId id="404" r:id="rId16"/>
    <p:sldId id="401" r:id="rId17"/>
    <p:sldId id="405" r:id="rId18"/>
    <p:sldId id="408" r:id="rId19"/>
    <p:sldId id="409" r:id="rId20"/>
    <p:sldId id="410" r:id="rId21"/>
    <p:sldId id="411" r:id="rId22"/>
    <p:sldId id="412" r:id="rId23"/>
    <p:sldId id="413" r:id="rId24"/>
    <p:sldId id="414" r:id="rId25"/>
    <p:sldId id="415" r:id="rId26"/>
    <p:sldId id="416" r:id="rId27"/>
    <p:sldId id="417" r:id="rId28"/>
    <p:sldId id="418" r:id="rId29"/>
    <p:sldId id="419" r:id="rId30"/>
    <p:sldId id="420" r:id="rId31"/>
    <p:sldId id="421" r:id="rId32"/>
    <p:sldId id="422" r:id="rId33"/>
    <p:sldId id="425" r:id="rId34"/>
    <p:sldId id="426" r:id="rId35"/>
    <p:sldId id="424" r:id="rId36"/>
    <p:sldId id="423" r:id="rId37"/>
    <p:sldId id="427" r:id="rId38"/>
    <p:sldId id="428" r:id="rId39"/>
    <p:sldId id="386" r:id="rId40"/>
    <p:sldId id="431" r:id="rId41"/>
    <p:sldId id="432" r:id="rId42"/>
    <p:sldId id="433" r:id="rId43"/>
    <p:sldId id="434" r:id="rId44"/>
    <p:sldId id="429" r:id="rId4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4F8E9-9DB3-43FE-8B78-E67E29678FCD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DA8A6-4FA4-48B5-8DFC-CC298C1D61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1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AAD9D-3739-44A1-83C6-E6EE9B89F10F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1DCB3-0AF6-4636-8C57-BA507A5E0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647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26A10-0567-429D-A868-D21FA5EB20B7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34C9D-A1BF-464C-B06D-97927D1F63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824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D4AE-D06C-4354-BCB6-CF999186A36A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C09FD-CEBA-4197-8B74-7D5D25F68B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038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9BAF4-2BB6-4D45-BA40-6A1D3B54C77D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B9FA-2DB6-4FD6-A2CD-A3B2CD108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620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22762-551E-463B-B5F7-E7A278407311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B2E81-1581-4B84-A62B-460F379E7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775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6EE90-A50E-494A-A69E-9E8E72511550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09D24-029A-4825-A37E-9F82A1E36B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476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5EFCB-7D4D-42C2-BBA9-672A3EEBE246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BDCB9-3A57-4712-B9CB-D3AD58D7AE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7379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4997D-2DB4-4985-9317-B84098A67573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88BD7-B189-4C93-8D9B-FF6A86D77D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2690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B0054-C0BA-488C-9FE9-29FFF60EFB22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42D41-7B3E-4859-920A-63E3868FDC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0344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A44E4-A791-484C-B6B2-DD22546BD6E5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94B7F-6B70-457D-9BF1-61C8DDD8E2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5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43CF5-A152-430A-A721-E8C193107671}" type="datetimeFigureOut">
              <a:rPr lang="ru-RU"/>
              <a:pPr>
                <a:defRPr/>
              </a:pPr>
              <a:t>15.07.2018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65940-2452-4F9C-B13F-79D73A5EB3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1476375" y="274638"/>
            <a:ext cx="7210425" cy="3586410"/>
          </a:xfrm>
        </p:spPr>
        <p:txBody>
          <a:bodyPr/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/>
              <a:t>Интегративное </a:t>
            </a:r>
            <a:r>
              <a:rPr lang="ru-RU" sz="3600" b="1" dirty="0" err="1" smtClean="0"/>
              <a:t>переводоведение</a:t>
            </a:r>
            <a:r>
              <a:rPr lang="ru-RU" sz="3600" b="1" dirty="0" smtClean="0"/>
              <a:t> </a:t>
            </a:r>
            <a:br>
              <a:rPr lang="ru-RU" sz="3600" b="1" dirty="0" smtClean="0"/>
            </a:br>
            <a:r>
              <a:rPr lang="ru-RU" sz="3600" b="1" dirty="0" smtClean="0"/>
              <a:t>и профессиональная подготовка переводчиков </a:t>
            </a:r>
            <a:br>
              <a:rPr lang="ru-RU" sz="3600" b="1" dirty="0" smtClean="0"/>
            </a:br>
            <a:r>
              <a:rPr lang="ru-RU" sz="3600" b="1" dirty="0" smtClean="0"/>
              <a:t>на современном этапе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789040"/>
            <a:ext cx="8229600" cy="233712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e-DE" dirty="0" smtClean="0"/>
              <a:t> </a:t>
            </a:r>
            <a:r>
              <a:rPr lang="ru-RU" dirty="0" smtClean="0"/>
              <a:t>                             </a:t>
            </a:r>
          </a:p>
          <a:p>
            <a:pPr>
              <a:spcBef>
                <a:spcPts val="0"/>
              </a:spcBef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доктор филол. наук,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                          профессор </a:t>
            </a:r>
            <a:r>
              <a:rPr lang="ru-RU" dirty="0" err="1" smtClean="0"/>
              <a:t>А.М.Поликарпов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Алушта - 2018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        Предпосылки возникновения                                          	интегративного </a:t>
            </a:r>
            <a:r>
              <a:rPr lang="ru-RU" sz="3600" dirty="0" err="1" smtClean="0"/>
              <a:t>переводоведения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1) признание переводоведения самостоятельной научной отраслью, демонстрирующей междисциплинарный /</a:t>
            </a:r>
          </a:p>
          <a:p>
            <a:pPr>
              <a:buNone/>
            </a:pPr>
            <a:r>
              <a:rPr lang="ru-RU" smtClean="0"/>
              <a:t>    трансдисциплинарный подход к рассмотрению объекта и предмета исследования; </a:t>
            </a:r>
          </a:p>
          <a:p>
            <a:pPr>
              <a:buNone/>
            </a:pPr>
            <a:r>
              <a:rPr lang="ru-RU" smtClean="0"/>
              <a:t>   2) формирование новых, интеграционных научных парадигм в переводоведении;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           Предпосылки возникновения            	интегративного </a:t>
            </a:r>
            <a:r>
              <a:rPr lang="ru-RU" sz="3600" dirty="0" err="1" smtClean="0"/>
              <a:t>переводоведения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3) выдвижение интегрирующего подхода к переводу как особого научного направления; </a:t>
            </a:r>
          </a:p>
          <a:p>
            <a:pPr>
              <a:buNone/>
            </a:pPr>
            <a:r>
              <a:rPr lang="ru-RU" smtClean="0"/>
              <a:t>4) попытки моделирования процесса перевода с интегративных (холистических) позиций.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sz="3200" b="1" dirty="0" smtClean="0"/>
              <a:t>     </a:t>
            </a:r>
            <a:r>
              <a:rPr lang="ru-RU" sz="3200" dirty="0" smtClean="0"/>
              <a:t>Интерпретация  </a:t>
            </a:r>
            <a:r>
              <a:rPr lang="ru-RU" sz="3200" dirty="0" err="1" smtClean="0"/>
              <a:t>междисциплинарности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r>
              <a:rPr lang="ru-RU" smtClean="0"/>
              <a:t>признается междисциплинарный статус самой теории перевода, при котором «междисциплинарность – это не что иное, как рассмотрение объекта сквозь призму предметов разных наук» [Гарбовский, 2004, с. 206].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440160"/>
          </a:xfrm>
        </p:spPr>
        <p:txBody>
          <a:bodyPr/>
          <a:lstStyle/>
          <a:p>
            <a:r>
              <a:rPr lang="ru-RU" sz="3200" dirty="0" smtClean="0"/>
              <a:t>        Интерпретация </a:t>
            </a:r>
            <a:r>
              <a:rPr lang="ru-RU" sz="3200" dirty="0" err="1" smtClean="0"/>
              <a:t>междисциплининарности</a:t>
            </a:r>
            <a:r>
              <a:rPr lang="ru-RU" sz="3200" dirty="0" smtClean="0"/>
              <a:t> 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165923"/>
          </a:xfrm>
        </p:spPr>
        <p:txBody>
          <a:bodyPr/>
          <a:lstStyle/>
          <a:p>
            <a:r>
              <a:rPr lang="ru-RU" dirty="0" err="1" smtClean="0"/>
              <a:t>междисциплинарность</a:t>
            </a:r>
            <a:r>
              <a:rPr lang="ru-RU" dirty="0" smtClean="0"/>
              <a:t> предлагается постулировать лишь в отношении подхода к изучению объекта исследования (перевода как ментально-вербальной, семиотической и социальной деятельности).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354162"/>
          </a:xfrm>
        </p:spPr>
        <p:txBody>
          <a:bodyPr/>
          <a:lstStyle/>
          <a:p>
            <a:r>
              <a:rPr lang="ru-RU" sz="3200" dirty="0" smtClean="0"/>
              <a:t>	Интерпретация </a:t>
            </a:r>
            <a:r>
              <a:rPr lang="ru-RU" sz="3200" dirty="0" err="1" smtClean="0"/>
              <a:t>междисциплинарности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60848"/>
            <a:ext cx="8229600" cy="510202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000" dirty="0" err="1" smtClean="0"/>
              <a:t>междисциплинарность</a:t>
            </a:r>
            <a:r>
              <a:rPr lang="ru-RU" sz="3000" dirty="0" smtClean="0"/>
              <a:t> трактуется в качестве единого основания для изучения</a:t>
            </a:r>
          </a:p>
          <a:p>
            <a:pPr>
              <a:spcBef>
                <a:spcPts val="0"/>
              </a:spcBef>
              <a:buNone/>
            </a:pPr>
            <a:r>
              <a:rPr lang="ru-RU" sz="3000" dirty="0" smtClean="0"/>
              <a:t>    внутренних и внешних факторов влияния на переводческий процесс со стороны </a:t>
            </a:r>
          </a:p>
          <a:p>
            <a:pPr>
              <a:buNone/>
            </a:pPr>
            <a:r>
              <a:rPr lang="ru-RU" sz="3000" dirty="0" smtClean="0"/>
              <a:t>    а) самого переводчика и других субъектов процесса перевода, </a:t>
            </a:r>
          </a:p>
          <a:p>
            <a:pPr>
              <a:buNone/>
            </a:pPr>
            <a:r>
              <a:rPr lang="ru-RU" sz="3000" dirty="0" smtClean="0"/>
              <a:t>    б) социума, </a:t>
            </a:r>
          </a:p>
          <a:p>
            <a:pPr>
              <a:buNone/>
            </a:pPr>
            <a:r>
              <a:rPr lang="ru-RU" sz="3000" dirty="0" smtClean="0"/>
              <a:t>    в) окружающей среды в широком </a:t>
            </a:r>
            <a:r>
              <a:rPr lang="ru-RU" sz="3000" smtClean="0"/>
              <a:t>смысле слова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Достижения современного </a:t>
            </a:r>
            <a:r>
              <a:rPr lang="ru-RU" dirty="0" err="1" smtClean="0"/>
              <a:t>переводоведения</a:t>
            </a:r>
            <a:r>
              <a:rPr lang="ru-RU" dirty="0" smtClean="0"/>
              <a:t> дают основания говорить даже о начале </a:t>
            </a:r>
            <a:r>
              <a:rPr lang="ru-RU" dirty="0" err="1" smtClean="0"/>
              <a:t>эмансипационно</a:t>
            </a:r>
            <a:r>
              <a:rPr lang="ru-RU" dirty="0" smtClean="0"/>
              <a:t>-интегративной стадии развития </a:t>
            </a:r>
            <a:r>
              <a:rPr lang="ru-RU" dirty="0" err="1" smtClean="0"/>
              <a:t>переводоведения</a:t>
            </a:r>
            <a:r>
              <a:rPr lang="ru-RU" dirty="0" smtClean="0"/>
              <a:t>, которое, становясь самостоятельной наукой, привлекает знания из других наук, но в то же время демонстрирует явную автономию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Переводческую деятельность следует рассматривать как «</a:t>
            </a:r>
            <a:r>
              <a:rPr lang="ru-RU" sz="2800" i="1" dirty="0" smtClean="0"/>
              <a:t>совокупность элементов, между которыми устанавливаются определенные типы связей и отношений, благодаря чему эта совокупность приобретает определенную целостность и единство со всеми присущими системе свойствами и отношениями</a:t>
            </a:r>
            <a:r>
              <a:rPr lang="ru-RU" sz="2800" dirty="0" smtClean="0"/>
              <a:t>» [</a:t>
            </a:r>
            <a:r>
              <a:rPr lang="ru-RU" sz="2800" dirty="0" err="1" smtClean="0"/>
              <a:t>Гарбовский</a:t>
            </a:r>
            <a:r>
              <a:rPr lang="ru-RU" sz="2800" dirty="0" smtClean="0"/>
              <a:t>, 2015, c. 13]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Формированию интегративного взгляда на перевод способствовало использование интегрированного подхода к изучению переводческого процесса в теории перевода, в отличие от чисто лингвистического или культурологического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Научные труды М. </a:t>
            </a:r>
            <a:r>
              <a:rPr lang="ru-RU" dirty="0" err="1" smtClean="0"/>
              <a:t>Снелл-Хорнби</a:t>
            </a:r>
            <a:r>
              <a:rPr lang="ru-RU" dirty="0" smtClean="0"/>
              <a:t> явились первыми переводческими работами, предопределившими перспективу развития интегративного </a:t>
            </a:r>
            <a:r>
              <a:rPr lang="ru-RU" dirty="0" err="1" smtClean="0"/>
              <a:t>переводоведения</a:t>
            </a:r>
            <a:r>
              <a:rPr lang="ru-RU" dirty="0" smtClean="0"/>
              <a:t> как самостоятельного научного направления, учитывающего идеи </a:t>
            </a:r>
            <a:r>
              <a:rPr lang="ru-RU" dirty="0" err="1" smtClean="0"/>
              <a:t>междисциплинарности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pPr>
              <a:buNone/>
            </a:pPr>
            <a:r>
              <a:rPr lang="ru-RU" smtClean="0"/>
              <a:t>     При интегрированном подходе постулируется отсутствие четко очерченных границ и существование переходных случаев, свидетельствующих о наличии смешанных форм перевода и о динамике в</a:t>
            </a:r>
          </a:p>
          <a:p>
            <a:pPr>
              <a:buNone/>
            </a:pPr>
            <a:r>
              <a:rPr lang="ru-RU" smtClean="0"/>
              <a:t>    переводе.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С 2011 года в Северном (Арктическом) федеральном университете имени </a:t>
            </a:r>
            <a:r>
              <a:rPr lang="ru-RU" dirty="0" err="1" smtClean="0"/>
              <a:t>М.В.Ломоносова</a:t>
            </a:r>
            <a:r>
              <a:rPr lang="ru-RU" dirty="0" smtClean="0"/>
              <a:t> активно работает НОЦ «Интегративное </a:t>
            </a:r>
            <a:r>
              <a:rPr lang="ru-RU" dirty="0" err="1" smtClean="0"/>
              <a:t>переводоведение</a:t>
            </a:r>
            <a:r>
              <a:rPr lang="ru-RU" dirty="0" smtClean="0"/>
              <a:t> </a:t>
            </a:r>
            <a:r>
              <a:rPr lang="ru-RU" dirty="0" err="1" smtClean="0"/>
              <a:t>приарктического</a:t>
            </a:r>
            <a:r>
              <a:rPr lang="ru-RU" dirty="0" smtClean="0"/>
              <a:t> пространства»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836712"/>
            <a:ext cx="6915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Интегративное </a:t>
            </a:r>
            <a:r>
              <a:rPr lang="ru-RU" sz="3600" b="1" dirty="0" err="1" smtClean="0"/>
              <a:t>переводоведение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 </a:t>
            </a:r>
            <a:br>
              <a:rPr lang="ru-RU" sz="3600" smtClean="0"/>
            </a:br>
            <a:r>
              <a:rPr lang="ru-RU" sz="3600" smtClean="0"/>
              <a:t>процесса перевода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применение интердисциплинарного</a:t>
            </a:r>
          </a:p>
          <a:p>
            <a:pPr>
              <a:buNone/>
            </a:pPr>
            <a:r>
              <a:rPr lang="ru-RU" smtClean="0"/>
              <a:t>   подхода к изучению транслатологических</a:t>
            </a:r>
          </a:p>
          <a:p>
            <a:pPr>
              <a:buNone/>
            </a:pPr>
            <a:r>
              <a:rPr lang="ru-RU" smtClean="0"/>
              <a:t>    фактов;</a:t>
            </a:r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 </a:t>
            </a:r>
            <a:br>
              <a:rPr lang="ru-RU" sz="3600" smtClean="0"/>
            </a:b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/>
          </a:p>
          <a:p>
            <a:endParaRPr lang="ru-RU" sz="2800" dirty="0"/>
          </a:p>
          <a:p>
            <a:r>
              <a:rPr lang="ru-RU" sz="2800" dirty="0" smtClean="0"/>
              <a:t>достижение качественно нового уровня интерпретации переводческого процесса в целях комплексного моделирования переводческого процесса и создания новой, холистической гипотезы;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 </a:t>
            </a:r>
            <a:br>
              <a:rPr lang="ru-RU" sz="3600" smtClean="0"/>
            </a:b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расширение границ переводческого процесса за счет включения в константы перевода помимо языковых, речевых, коммуникативных, когнитивных аспектов также и многих других, например этнокультурных, морально-этических, психологических, социальных, производственно-экономических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 </a:t>
            </a:r>
            <a:br>
              <a:rPr lang="ru-RU" sz="3600" smtClean="0"/>
            </a:b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sz="2800" dirty="0" smtClean="0"/>
              <a:t>рассмотрение </a:t>
            </a:r>
            <a:r>
              <a:rPr lang="ru-RU" sz="2800" dirty="0" err="1" smtClean="0"/>
              <a:t>интегративности</a:t>
            </a:r>
            <a:r>
              <a:rPr lang="ru-RU" sz="2800" dirty="0" smtClean="0"/>
              <a:t> в «</a:t>
            </a:r>
            <a:r>
              <a:rPr lang="ru-RU" sz="2800" dirty="0" err="1" smtClean="0"/>
              <a:t>системологическом</a:t>
            </a:r>
            <a:r>
              <a:rPr lang="ru-RU" sz="2800" dirty="0" smtClean="0"/>
              <a:t>» аспекте, то есть как свойства переводческой деятельности, позволяющего обнаруживать целостность ее как системы, и перемещение в фокус рассмотрения не только факторов, влияющих на перевод, но и системообразующих и </a:t>
            </a:r>
            <a:r>
              <a:rPr lang="ru-RU" sz="2800" dirty="0" err="1" smtClean="0"/>
              <a:t>системосохраняющих</a:t>
            </a:r>
            <a:r>
              <a:rPr lang="ru-RU" sz="2800" dirty="0" smtClean="0"/>
              <a:t> аспектов перевода, что способствует пониманию целенаправленной системности и динамики переводческого процесса;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 </a:t>
            </a:r>
            <a:br>
              <a:rPr lang="ru-RU" sz="3600" smtClean="0"/>
            </a:b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объяснение процесса перевода взаимной активизацией ментальных и вербальных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единиц во время реализации  переводческих макро- и </a:t>
            </a:r>
            <a:r>
              <a:rPr lang="ru-RU" dirty="0" err="1" smtClean="0"/>
              <a:t>микростратегий</a:t>
            </a:r>
            <a:r>
              <a:rPr lang="ru-RU" dirty="0" smtClean="0"/>
              <a:t>, основанных на учете ситуационных (временных, пространственных,  социокультурных, </a:t>
            </a:r>
            <a:r>
              <a:rPr lang="ru-RU" dirty="0" err="1" smtClean="0"/>
              <a:t>психосемиотических</a:t>
            </a:r>
            <a:r>
              <a:rPr lang="ru-RU" dirty="0" smtClean="0"/>
              <a:t> и не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 которых других) факторов переводческой деятельности;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 </a:t>
            </a:r>
            <a:br>
              <a:rPr lang="ru-RU" sz="3600" smtClean="0"/>
            </a:b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использование текстоцентризма в качестве базового принципа, который обеспечивает сохранение цельности передаваемой ин-</a:t>
            </a:r>
          </a:p>
          <a:p>
            <a:pPr>
              <a:buNone/>
            </a:pPr>
            <a:r>
              <a:rPr lang="ru-RU" smtClean="0"/>
              <a:t>    формации при переводе;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признание </a:t>
            </a:r>
            <a:r>
              <a:rPr lang="ru-RU" dirty="0" err="1" smtClean="0"/>
              <a:t>четырехступенчатости</a:t>
            </a:r>
            <a:r>
              <a:rPr lang="ru-RU" dirty="0" smtClean="0"/>
              <a:t> переводческого процесса в качестве константного системообразующего признака перевода (</a:t>
            </a:r>
            <a:r>
              <a:rPr lang="ru-RU" dirty="0" err="1" smtClean="0"/>
              <a:t>предпонимание</a:t>
            </a:r>
            <a:r>
              <a:rPr lang="ru-RU" dirty="0" smtClean="0"/>
              <a:t>, </a:t>
            </a:r>
            <a:r>
              <a:rPr lang="ru-RU" dirty="0" err="1" smtClean="0"/>
              <a:t>девербализация</a:t>
            </a:r>
            <a:r>
              <a:rPr lang="ru-RU" dirty="0" smtClean="0"/>
              <a:t>, </a:t>
            </a:r>
            <a:r>
              <a:rPr lang="ru-RU" dirty="0" err="1" smtClean="0"/>
              <a:t>ревербализация</a:t>
            </a:r>
            <a:r>
              <a:rPr lang="ru-RU" dirty="0" smtClean="0"/>
              <a:t>, извлечение получателем текста перевода его смысла);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постулирование приоритета экстралингвистических знаний и необходимости их ранжирования;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Интегративная модель 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endParaRPr lang="ru-RU" smtClean="0"/>
          </a:p>
          <a:p>
            <a:endParaRPr lang="ru-RU" sz="2800" smtClean="0"/>
          </a:p>
          <a:p>
            <a:r>
              <a:rPr lang="ru-RU" sz="2800" smtClean="0"/>
              <a:t>позиционирование антропологизма процесса перевода в качестве значимой категории для представляемого направления переводоведения </a:t>
            </a:r>
          </a:p>
          <a:p>
            <a:pPr>
              <a:buNone/>
            </a:pPr>
            <a:r>
              <a:rPr lang="ru-RU" sz="2800" smtClean="0"/>
              <a:t>   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800" smtClean="0"/>
              <a:t>          В настоящее время интегративная модель процесса перевода претерпевает «внутрисистемные» изменения. </a:t>
            </a:r>
          </a:p>
          <a:p>
            <a:pPr>
              <a:spcBef>
                <a:spcPts val="0"/>
              </a:spcBef>
              <a:buNone/>
            </a:pPr>
            <a:r>
              <a:rPr lang="ru-RU" sz="2800" smtClean="0"/>
              <a:t>     К выявленным константам перевода добавляются семиотические, историко-политические, философско-герменевтические, производственно-</a:t>
            </a:r>
          </a:p>
          <a:p>
            <a:pPr>
              <a:spcBef>
                <a:spcPts val="0"/>
              </a:spcBef>
              <a:buNone/>
            </a:pPr>
            <a:r>
              <a:rPr lang="ru-RU" sz="2800" smtClean="0"/>
              <a:t>    экономические, экологические, конфессиональные, технологические и эстетические аспекты перевода.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влияющие на перевод внутренние и внешние факторы комплексно изучаются с учетом творческой личности переводчика, многослойности его мышления, а также </a:t>
            </a:r>
            <a:r>
              <a:rPr lang="ru-RU" dirty="0" err="1" smtClean="0"/>
              <a:t>текстоцентрического</a:t>
            </a:r>
            <a:r>
              <a:rPr lang="ru-RU" dirty="0" smtClean="0"/>
              <a:t> принципа и комплексной оценки качества перевода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835696" y="764704"/>
            <a:ext cx="617643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Интегративное </a:t>
            </a:r>
            <a:r>
              <a:rPr lang="ru-RU" sz="3200" b="1" dirty="0" err="1" smtClean="0"/>
              <a:t>переводоведение</a:t>
            </a:r>
            <a:endParaRPr lang="ru-RU" sz="3200" b="1" dirty="0" smtClean="0"/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ru-RU" sz="2800" smtClean="0"/>
              <a:t> </a:t>
            </a:r>
          </a:p>
          <a:p>
            <a:pPr>
              <a:buNone/>
            </a:pPr>
            <a:r>
              <a:rPr lang="ru-RU" sz="2800" smtClean="0"/>
              <a:t>    Человеческий мозг обладает «незаурядным потенциалом синхронизации мыслительных потоков», когнитивно-вербальную деятельность переводчика можно связывать с «полифонизацией сознания» [Франтова, 2012, c. 281] (способностью человеческого мозга решать большое количество задач одновременно)</a:t>
            </a:r>
          </a:p>
          <a:p>
            <a:pPr>
              <a:buNone/>
            </a:pPr>
            <a:r>
              <a:rPr lang="ru-RU" sz="2800" smtClean="0"/>
              <a:t>   </a:t>
            </a:r>
            <a:endParaRPr lang="ru-RU" sz="2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Главный  вектор развития  </a:t>
            </a:r>
            <a:br>
              <a:rPr lang="ru-RU" sz="3600" smtClean="0"/>
            </a:br>
            <a:r>
              <a:rPr lang="ru-RU" sz="3600" smtClean="0"/>
              <a:t>    интегративного переводоведения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pPr>
              <a:buNone/>
            </a:pPr>
            <a:r>
              <a:rPr lang="ru-RU" smtClean="0"/>
              <a:t>   - исследование так называемой многоканальности процесса мышления переводчика, условно обозначаемого как интегративное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Задачи развития </a:t>
            </a:r>
            <a:br>
              <a:rPr lang="ru-RU" sz="3600" smtClean="0"/>
            </a:br>
            <a:r>
              <a:rPr lang="ru-RU" sz="3600" smtClean="0"/>
              <a:t>    интегративного переводоведения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smtClean="0"/>
              <a:t>раскрытие сущности перевода как ментально-вербального, социального и семиотического явления с междисципинарных позиций путем моделирования процесса перевода;</a:t>
            </a:r>
          </a:p>
          <a:p>
            <a:pPr>
              <a:spcBef>
                <a:spcPts val="0"/>
              </a:spcBef>
            </a:pPr>
            <a:r>
              <a:rPr lang="ru-RU" smtClean="0"/>
              <a:t>научное осмысление процесса перевода, его уровней и этапов с интегративных</a:t>
            </a:r>
          </a:p>
          <a:p>
            <a:pPr>
              <a:spcBef>
                <a:spcPts val="0"/>
              </a:spcBef>
              <a:buNone/>
            </a:pPr>
            <a:r>
              <a:rPr lang="ru-RU" smtClean="0"/>
              <a:t>    позиций;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Задачи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исследование основных закономерностей и функций перевода именно как системной целенаправленной деятельности;</a:t>
            </a:r>
          </a:p>
          <a:p>
            <a:r>
              <a:rPr lang="ru-RU" smtClean="0"/>
              <a:t>выявление роли внутренних и внешних факторов влияния на процесс перевода (констант перевода) в реализации различных видов перевода и в переводе разных дискурсов;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ru-RU" dirty="0" smtClean="0"/>
              <a:t>обоснование роли перевода с позиций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   его интеракциональной и семиотической сущности, социальной значимости и </a:t>
            </a:r>
            <a:r>
              <a:rPr lang="ru-RU" dirty="0" err="1" smtClean="0"/>
              <a:t>лингвоэкологической</a:t>
            </a:r>
            <a:r>
              <a:rPr lang="ru-RU" dirty="0" smtClean="0"/>
              <a:t> целесообразности;</a:t>
            </a:r>
          </a:p>
          <a:p>
            <a:r>
              <a:rPr lang="ru-RU" dirty="0" smtClean="0"/>
              <a:t> обоснование принципов и методов интегративного </a:t>
            </a:r>
            <a:r>
              <a:rPr lang="ru-RU" dirty="0" err="1" smtClean="0"/>
              <a:t>переводоведения</a:t>
            </a:r>
            <a:r>
              <a:rPr lang="ru-RU" dirty="0" smtClean="0"/>
              <a:t> с опорой на опыт переводческой практики с целью оптимизации процесса преподавания переводческих дисциплин;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pPr>
              <a:spcBef>
                <a:spcPts val="0"/>
              </a:spcBef>
            </a:pPr>
            <a:r>
              <a:rPr lang="ru-RU" smtClean="0"/>
              <a:t>формулирование требований, которые</a:t>
            </a:r>
          </a:p>
          <a:p>
            <a:pPr>
              <a:spcBef>
                <a:spcPts val="0"/>
              </a:spcBef>
              <a:buNone/>
            </a:pPr>
            <a:r>
              <a:rPr lang="ru-RU" smtClean="0"/>
              <a:t>     должны предъявляться к качеству перевода на современном уровне его развития, с позиций интегративного переводоведения.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Интегративный подход к оценке качества перевода, предполагающий учет четырех уровней осуществления процедуры оценки: образовательного, профессионального, производственно-экономического и дискурсивного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       Уровни оценки качества перевода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 уровне переводческого образования соблюдение интегративного принципа обучения обеспечивает качество подготовки кадров; </a:t>
            </a:r>
          </a:p>
          <a:p>
            <a:r>
              <a:rPr lang="ru-RU" smtClean="0"/>
              <a:t>на уровне деятельности переводчика качество перевода свидетельствует об уровне профессионализма;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  Уровни оценки качества перевода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уровне организации работы переводческой компании качество переводческого продукта определяет ее конкурентоспособность;</a:t>
            </a:r>
          </a:p>
          <a:p>
            <a:r>
              <a:rPr lang="ru-RU" dirty="0" smtClean="0"/>
              <a:t>на дискурсивном уровне качество перевода гарантирует успешное использование текста перевода как в межъязыковом и меж культурном общении, так и в одноязычной коммуникации культуры-реципиента.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mtClean="0"/>
              <a:t>    Поликарпов А. М. Интегративное переводоведение: предпосылки возникновения и основные идеи // Вестник Волгоградского государственного университета. Серия 2, Языкознание. – 2017. – </a:t>
            </a:r>
            <a:r>
              <a:rPr lang="pt-BR" smtClean="0"/>
              <a:t>Т. 16, № 3. – С. 6–17. – DOI: https://doi.org/10.15688/jvolsu2.2017.3.1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           Интегративное </a:t>
            </a:r>
            <a:r>
              <a:rPr lang="ru-RU" sz="3600" b="1" dirty="0" err="1" smtClean="0"/>
              <a:t>переводоведение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Моделирование процесса перевода предлагается осуществлять, исходя из действия принципа «многоканальности» мышления переводчика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000" dirty="0" smtClean="0"/>
              <a:t>Интегративный принцип </a:t>
            </a:r>
            <a:br>
              <a:rPr lang="ru-RU" sz="3000" dirty="0" smtClean="0"/>
            </a:br>
            <a:r>
              <a:rPr lang="ru-RU" sz="3000" dirty="0" smtClean="0"/>
              <a:t>	преподавания переводческих дисциплин 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включает следующие составляющие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ru-RU" dirty="0" smtClean="0"/>
              <a:t>интеграция </a:t>
            </a:r>
            <a:r>
              <a:rPr lang="ru-RU" dirty="0"/>
              <a:t>науки и образования; 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 err="1"/>
              <a:t>междисциплинарность</a:t>
            </a:r>
            <a:r>
              <a:rPr lang="ru-RU" dirty="0"/>
              <a:t>; </a:t>
            </a:r>
          </a:p>
          <a:p>
            <a:pPr marL="0" indent="0">
              <a:buNone/>
            </a:pPr>
            <a:r>
              <a:rPr lang="ru-RU" dirty="0"/>
              <a:t>3) систематизация  и интеграция знания посредством самих обучающихся;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12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/>
              <a:t>Интегративный принцип </a:t>
            </a:r>
            <a:br>
              <a:rPr lang="ru-RU" sz="3000" dirty="0"/>
            </a:br>
            <a:r>
              <a:rPr lang="ru-RU" sz="3000" dirty="0"/>
              <a:t>	преподавания переводческих дисциплин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4) интегрированное использование активных и интерактивных форм и методов обучения;</a:t>
            </a:r>
          </a:p>
          <a:p>
            <a:pPr marL="0" indent="0"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dirty="0" err="1"/>
              <a:t>деятельностный</a:t>
            </a:r>
            <a:r>
              <a:rPr lang="ru-RU" dirty="0"/>
              <a:t> подход к обучению (связь компонентов «из жизни» – «процесс обучения» – «для жизни»); </a:t>
            </a:r>
          </a:p>
          <a:p>
            <a:pPr marL="0" indent="0">
              <a:buNone/>
            </a:pPr>
            <a:r>
              <a:rPr lang="ru-RU" dirty="0"/>
              <a:t>6) наличие тесной взаимосвязи «обучение – производство» (ориентированность на будущую профессию);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868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/>
              <a:t>Интегративный принцип </a:t>
            </a:r>
            <a:br>
              <a:rPr lang="ru-RU" sz="3000" dirty="0"/>
            </a:br>
            <a:r>
              <a:rPr lang="ru-RU" sz="3000" dirty="0"/>
              <a:t>	преподавания переводческих дисциплин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7) </a:t>
            </a:r>
            <a:r>
              <a:rPr lang="ru-RU" sz="2800" dirty="0" smtClean="0"/>
              <a:t>устойчивое </a:t>
            </a:r>
            <a:r>
              <a:rPr lang="ru-RU" sz="2800" dirty="0"/>
              <a:t>развитие в обучении (обеспечение преемственности, непрерывности, систематичности); </a:t>
            </a:r>
          </a:p>
          <a:p>
            <a:pPr marL="0" indent="0">
              <a:buNone/>
            </a:pPr>
            <a:r>
              <a:rPr lang="ru-RU" sz="2800" dirty="0"/>
              <a:t>8) использование новейших информационно-компьютерных технологий вкупе с традиционными методами обучения; </a:t>
            </a:r>
          </a:p>
          <a:p>
            <a:pPr marL="0" indent="0">
              <a:buNone/>
            </a:pPr>
            <a:r>
              <a:rPr lang="ru-RU" sz="2800" dirty="0"/>
              <a:t>9) комплексность формирования профессиональной компетентности переводчика; </a:t>
            </a:r>
            <a:endParaRPr lang="en-US" sz="2800" dirty="0" smtClean="0"/>
          </a:p>
          <a:p>
            <a:pPr marL="0" indent="0">
              <a:buNone/>
            </a:pPr>
            <a:r>
              <a:rPr lang="ru-RU" sz="2800" dirty="0" smtClean="0"/>
              <a:t>10</a:t>
            </a:r>
            <a:r>
              <a:rPr lang="ru-RU" sz="2800" dirty="0"/>
              <a:t>) интеграция теории и </a:t>
            </a:r>
            <a:r>
              <a:rPr lang="ru-RU" sz="2800" dirty="0" smtClean="0"/>
              <a:t>практики</a:t>
            </a:r>
            <a:endParaRPr lang="ru-RU" sz="28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3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Переводческие компетенции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err="1" smtClean="0"/>
              <a:t>билингвальная</a:t>
            </a:r>
            <a:endParaRPr lang="ru-RU" dirty="0"/>
          </a:p>
          <a:p>
            <a:r>
              <a:rPr lang="ru-RU" dirty="0" smtClean="0"/>
              <a:t>трансфертная</a:t>
            </a:r>
            <a:endParaRPr lang="ru-RU" dirty="0"/>
          </a:p>
          <a:p>
            <a:r>
              <a:rPr lang="ru-RU" dirty="0" smtClean="0"/>
              <a:t>предметно-специальная</a:t>
            </a:r>
            <a:endParaRPr lang="ru-RU" dirty="0"/>
          </a:p>
          <a:p>
            <a:r>
              <a:rPr lang="ru-RU" dirty="0" smtClean="0"/>
              <a:t>поисковая</a:t>
            </a:r>
            <a:endParaRPr lang="ru-RU" dirty="0"/>
          </a:p>
          <a:p>
            <a:r>
              <a:rPr lang="ru-RU" dirty="0" smtClean="0"/>
              <a:t>техническая</a:t>
            </a:r>
            <a:endParaRPr lang="ru-RU" dirty="0"/>
          </a:p>
          <a:p>
            <a:r>
              <a:rPr lang="ru-RU" dirty="0" err="1" smtClean="0"/>
              <a:t>психо</a:t>
            </a:r>
            <a:r>
              <a:rPr lang="ru-RU" dirty="0" smtClean="0"/>
              <a:t>-физиологическая</a:t>
            </a:r>
          </a:p>
          <a:p>
            <a:pPr marL="0" indent="0">
              <a:buNone/>
            </a:pPr>
            <a:r>
              <a:rPr lang="ru-RU" sz="2400" dirty="0" smtClean="0"/>
              <a:t>(Вербицкая </a:t>
            </a:r>
            <a:r>
              <a:rPr lang="ru-RU" sz="2400" dirty="0"/>
              <a:t>М.В., Соловов М.Ю. Компоненты и уровни переводческой компетенции // Вестник Московского университета. Серия 19. Лингвистика и межкультурная коммуникация. – 2010. - № 4. – С. 9-18).</a:t>
            </a:r>
          </a:p>
          <a:p>
            <a:pPr marL="0" indent="0">
              <a:buNone/>
            </a:pP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724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4400" dirty="0" smtClean="0"/>
              <a:t>           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           Интегративное </a:t>
            </a:r>
            <a:r>
              <a:rPr lang="ru-RU" sz="3600" b="1" dirty="0" err="1" smtClean="0"/>
              <a:t>переводоведение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междисциплинарность</a:t>
            </a:r>
            <a:r>
              <a:rPr lang="ru-RU" dirty="0" smtClean="0"/>
              <a:t>  используется в качестве преимущества при создании соответствующей модели перевода и при обучении будущих переводчиков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Методология интегративного переводоведения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ru-RU" smtClean="0"/>
              <a:t>объединяет три подхода к рассмотрению проблемы интегративности в переводоведении</a:t>
            </a:r>
            <a:r>
              <a:rPr lang="en-US" smtClean="0"/>
              <a:t>: </a:t>
            </a:r>
            <a:r>
              <a:rPr lang="ru-RU" i="1" smtClean="0"/>
              <a:t>концептуальный, системный и аспектный.</a:t>
            </a:r>
            <a:endParaRPr lang="ru-RU" smtClean="0"/>
          </a:p>
          <a:p>
            <a:pPr>
              <a:buNone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Концептуальный подход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19256" cy="5040560"/>
          </a:xfrm>
        </p:spPr>
        <p:txBody>
          <a:bodyPr/>
          <a:lstStyle/>
          <a:p>
            <a:r>
              <a:rPr lang="ru-RU" smtClean="0"/>
              <a:t>предварительная разработка концепции интегративного переводоведения как комплекса основных теоретических положений, на</a:t>
            </a:r>
            <a:r>
              <a:rPr lang="en-US" smtClean="0"/>
              <a:t> </a:t>
            </a:r>
            <a:r>
              <a:rPr lang="ru-RU" smtClean="0"/>
              <a:t>основе которых должна осуществляться переводческая деятельность</a:t>
            </a:r>
            <a:r>
              <a:rPr lang="en-US" smtClean="0"/>
              <a:t>;</a:t>
            </a:r>
            <a:r>
              <a:rPr lang="ru-RU" smtClean="0"/>
              <a:t> </a:t>
            </a:r>
          </a:p>
          <a:p>
            <a:r>
              <a:rPr lang="ru-RU" smtClean="0"/>
              <a:t>определение составляющих переводческой деятельности с интегративных позиций, т.е. с учетом взаимосвязанных между собой факторов, влияющих на процесс перевода.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Системный подход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дает возможность максимально учесть наиболее важные аспекты интегративности в переводе при сохранении целостности аспектов ее рассмотрения и их взаимосвязи    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Аспектный подход</a:t>
            </a:r>
            <a:endParaRPr lang="ru-RU" sz="36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позволяет обосновать выбор в качестве предмета описания двух взаимосвязанных граней исследуемой транслатологической проблемы: выявления предпосылок возникновения и разработки основных положений интегративного переводоведения.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rfu_presentatio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narfu_presentation</Template>
  <TotalTime>692</TotalTime>
  <Words>1315</Words>
  <Application>Microsoft Office PowerPoint</Application>
  <PresentationFormat>Экран (4:3)</PresentationFormat>
  <Paragraphs>148</Paragraphs>
  <Slides>44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45" baseType="lpstr">
      <vt:lpstr>narfu_presentation</vt:lpstr>
      <vt:lpstr> Интегративное переводоведение  и профессиональная подготовка переводчиков  на современном этапе  </vt:lpstr>
      <vt:lpstr>Слайд 2</vt:lpstr>
      <vt:lpstr>Слайд 3</vt:lpstr>
      <vt:lpstr>           Интегративное переводоведение</vt:lpstr>
      <vt:lpstr>           Интегративное переводоведение</vt:lpstr>
      <vt:lpstr>Методология интегративного переводоведения</vt:lpstr>
      <vt:lpstr>Концептуальный подход</vt:lpstr>
      <vt:lpstr>Системный подход</vt:lpstr>
      <vt:lpstr>Аспектный подход</vt:lpstr>
      <vt:lpstr>         Предпосылки возникновения                                           интегративного переводоведения</vt:lpstr>
      <vt:lpstr>           Предпосылки возникновения             интегративного переводоведения</vt:lpstr>
      <vt:lpstr>     Интерпретация  междисциплинарности  </vt:lpstr>
      <vt:lpstr>        Интерпретация междисциплининарности   </vt:lpstr>
      <vt:lpstr> Интерпретация междисциплинарности  </vt:lpstr>
      <vt:lpstr> </vt:lpstr>
      <vt:lpstr>Слайд 16</vt:lpstr>
      <vt:lpstr>Слайд 17</vt:lpstr>
      <vt:lpstr>Слайд 18</vt:lpstr>
      <vt:lpstr>Слайд 19</vt:lpstr>
      <vt:lpstr>Интегративная модель  процесса перевода</vt:lpstr>
      <vt:lpstr>Интегративная модель  </vt:lpstr>
      <vt:lpstr>Интегративная модель  </vt:lpstr>
      <vt:lpstr>Интегративная модель  </vt:lpstr>
      <vt:lpstr>Интегративная модель  </vt:lpstr>
      <vt:lpstr>Интегративная модель  </vt:lpstr>
      <vt:lpstr>Интегративная модель</vt:lpstr>
      <vt:lpstr>Интегративная модель</vt:lpstr>
      <vt:lpstr>Интегративная модель </vt:lpstr>
      <vt:lpstr>Слайд 29</vt:lpstr>
      <vt:lpstr>Слайд 30</vt:lpstr>
      <vt:lpstr>Главный  вектор развития       интегративного переводоведения</vt:lpstr>
      <vt:lpstr>Задачи развития      интегративного переводоведения</vt:lpstr>
      <vt:lpstr>Задачи </vt:lpstr>
      <vt:lpstr>Задачи</vt:lpstr>
      <vt:lpstr>Задачи</vt:lpstr>
      <vt:lpstr>Слайд 36</vt:lpstr>
      <vt:lpstr>       Уровни оценки качества перевода</vt:lpstr>
      <vt:lpstr>  Уровни оценки качества перевода</vt:lpstr>
      <vt:lpstr>Слайд 39</vt:lpstr>
      <vt:lpstr> Интегративный принцип   преподавания переводческих дисциплин </vt:lpstr>
      <vt:lpstr>Интегративный принцип   преподавания переводческих дисциплин</vt:lpstr>
      <vt:lpstr>Интегративный принцип   преподавания переводческих дисциплин</vt:lpstr>
      <vt:lpstr>     Переводческие компетенции</vt:lpstr>
      <vt:lpstr>Слайд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Vadim Sdobnikov</cp:lastModifiedBy>
  <cp:revision>150</cp:revision>
  <dcterms:created xsi:type="dcterms:W3CDTF">2017-05-13T02:40:03Z</dcterms:created>
  <dcterms:modified xsi:type="dcterms:W3CDTF">2018-07-15T06:57:06Z</dcterms:modified>
</cp:coreProperties>
</file>