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60" autoAdjust="0"/>
    <p:restoredTop sz="94660"/>
  </p:normalViewPr>
  <p:slideViewPr>
    <p:cSldViewPr>
      <p:cViewPr varScale="1">
        <p:scale>
          <a:sx n="80" d="100"/>
          <a:sy n="80" d="100"/>
        </p:scale>
        <p:origin x="-24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086775" y="1673900"/>
            <a:ext cx="7320299" cy="518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  <a:defRPr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AutoNum type="alphaLcPeriod"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AutoNum type="romanLcPeriod"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arabicPeriod"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alphaLcPeriod"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romanLcPeriod"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arabicPeriod"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alphaLcPeriod"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fast.net/" TargetMode="External"/><Relationship Id="rId3" Type="http://schemas.openxmlformats.org/officeDocument/2006/relationships/hyperlink" Target="http://www.tra-service.ru/" TargetMode="External"/><Relationship Id="rId7" Type="http://schemas.openxmlformats.org/officeDocument/2006/relationships/hyperlink" Target="http://www.omegat.org/ru/omegat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moq.com/" TargetMode="External"/><Relationship Id="rId5" Type="http://schemas.openxmlformats.org/officeDocument/2006/relationships/hyperlink" Target="http://www.star-group.net/en/home.html" TargetMode="External"/><Relationship Id="rId4" Type="http://schemas.openxmlformats.org/officeDocument/2006/relationships/hyperlink" Target="http://www.atril.com/" TargetMode="External"/><Relationship Id="rId9" Type="http://schemas.openxmlformats.org/officeDocument/2006/relationships/hyperlink" Target="https://www.memsource.com/r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ril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348125" y="1856650"/>
            <a:ext cx="8714700" cy="4850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4800" b="1" dirty="0">
                <a:latin typeface="Times New Roman"/>
                <a:ea typeface="Times New Roman"/>
                <a:cs typeface="Times New Roman"/>
                <a:sym typeface="Times New Roman"/>
              </a:rPr>
              <a:t>Место программ переводческой памяти в подготовке переводчиков</a:t>
            </a:r>
          </a:p>
          <a:p>
            <a:pPr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Валерий ЗАКИН 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(Нижегородское РО СПР, г. Н. Новгород)</a:t>
            </a:r>
          </a:p>
          <a:p>
            <a:pPr lvl="0" rtl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Максим ОРЕЛ </a:t>
            </a:r>
            <a:r>
              <a:rPr lang="ru-RU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(Нижегородское РО СПР, г. Москва)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ЛШ СПР, 2015 г.</a:t>
            </a:r>
          </a:p>
          <a:p>
            <a:pPr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Архивы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xfrm>
            <a:off x="1000275" y="1724750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Блок 6. Организация и использование архивов в переводческом процессе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19. Работа с новыми версиями ранее переведенных файлов.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20. Работа с архивами переводов. Организация и ведение собственных переводческих архивов.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21. Введение в коллективную организацию переводческого процесса. Коллективная рабочая среда.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subTitle" idx="1"/>
          </p:nvPr>
        </p:nvSpPr>
        <p:spPr>
          <a:xfrm>
            <a:off x="942300" y="1956835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Блок 7. Организация переводческого процесса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21. Введение в коллективную организацию переводческого процесса. Коллективная рабочая среда.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Организация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848250" y="18497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Системы переводческой памяти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1074300" y="1546250"/>
            <a:ext cx="7320299" cy="51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-RU" sz="3000" dirty="0">
                <a:solidFill>
                  <a:srgbClr val="000000"/>
                </a:solidFill>
              </a:rPr>
              <a:t>SDL </a:t>
            </a:r>
            <a:r>
              <a:rPr lang="ru-RU" sz="3000" dirty="0" err="1">
                <a:solidFill>
                  <a:srgbClr val="000000"/>
                </a:solidFill>
              </a:rPr>
              <a:t>Trados</a:t>
            </a:r>
            <a:r>
              <a:rPr lang="ru-RU" sz="3000" dirty="0">
                <a:solidFill>
                  <a:srgbClr val="000000"/>
                </a:solidFill>
              </a:rPr>
              <a:t>, </a:t>
            </a:r>
            <a:r>
              <a:rPr lang="ru-RU" sz="3000" dirty="0" err="1">
                <a:solidFill>
                  <a:srgbClr val="000000"/>
                </a:solidFill>
              </a:rPr>
              <a:t>Déjà</a:t>
            </a:r>
            <a:r>
              <a:rPr lang="ru-RU" sz="3000" dirty="0">
                <a:solidFill>
                  <a:srgbClr val="000000"/>
                </a:solidFill>
              </a:rPr>
              <a:t> </a:t>
            </a:r>
            <a:r>
              <a:rPr lang="ru-RU" sz="3000" dirty="0" err="1">
                <a:solidFill>
                  <a:srgbClr val="000000"/>
                </a:solidFill>
              </a:rPr>
              <a:t>Vu</a:t>
            </a:r>
            <a:r>
              <a:rPr lang="ru-RU" sz="3000" dirty="0">
                <a:solidFill>
                  <a:srgbClr val="000000"/>
                </a:solidFill>
              </a:rPr>
              <a:t> X, </a:t>
            </a:r>
            <a:r>
              <a:rPr lang="ru-RU" sz="3000" dirty="0" err="1">
                <a:solidFill>
                  <a:srgbClr val="000000"/>
                </a:solidFill>
              </a:rPr>
              <a:t>Wordfast</a:t>
            </a:r>
            <a:r>
              <a:rPr lang="ru-RU" sz="3000" dirty="0">
                <a:solidFill>
                  <a:srgbClr val="000000"/>
                </a:solidFill>
              </a:rPr>
              <a:t>, </a:t>
            </a:r>
            <a:r>
              <a:rPr lang="ru-RU" sz="3000" dirty="0" err="1">
                <a:solidFill>
                  <a:srgbClr val="000000"/>
                </a:solidFill>
              </a:rPr>
              <a:t>MemoQ</a:t>
            </a:r>
            <a:r>
              <a:rPr lang="ru-RU" sz="3000" dirty="0">
                <a:solidFill>
                  <a:srgbClr val="000000"/>
                </a:solidFill>
              </a:rPr>
              <a:t>, </a:t>
            </a:r>
            <a:r>
              <a:rPr lang="ru-RU" sz="3000" dirty="0" err="1">
                <a:solidFill>
                  <a:srgbClr val="000000"/>
                </a:solidFill>
              </a:rPr>
              <a:t>Omega</a:t>
            </a:r>
            <a:r>
              <a:rPr lang="ru-RU" sz="3000" dirty="0">
                <a:solidFill>
                  <a:srgbClr val="000000"/>
                </a:solidFill>
              </a:rPr>
              <a:t> T, </a:t>
            </a:r>
            <a:r>
              <a:rPr lang="ru-RU" sz="3000" dirty="0" err="1">
                <a:solidFill>
                  <a:srgbClr val="000000"/>
                </a:solidFill>
              </a:rPr>
              <a:t>MemSource</a:t>
            </a:r>
            <a:r>
              <a:rPr lang="ru-RU" sz="3000" dirty="0">
                <a:solidFill>
                  <a:srgbClr val="000000"/>
                </a:solidFill>
              </a:rPr>
              <a:t> и др.</a:t>
            </a:r>
            <a:br>
              <a:rPr lang="ru-RU" sz="3000" dirty="0">
                <a:solidFill>
                  <a:srgbClr val="000000"/>
                </a:solidFill>
              </a:rPr>
            </a:br>
            <a:endParaRPr lang="ru-RU" sz="3000" dirty="0">
              <a:solidFill>
                <a:srgbClr val="000000"/>
              </a:solidFill>
            </a:endParaRP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-RU" sz="3000" dirty="0" smtClean="0">
                <a:solidFill>
                  <a:srgbClr val="000000"/>
                </a:solidFill>
              </a:rPr>
              <a:t>Определение</a:t>
            </a:r>
            <a:r>
              <a:rPr lang="ru-RU" sz="3000" dirty="0">
                <a:solidFill>
                  <a:srgbClr val="000000"/>
                </a:solidFill>
              </a:rPr>
              <a:t>, преимущества, недостатки и ограничения, место в профессиональной деятельности и подготовке переводчиков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Неопределенность с названием класса программ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3568" y="1600200"/>
            <a:ext cx="8139299" cy="478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В России общеизвестного названия пока так и нет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За рубежом </a:t>
            </a:r>
            <a:r>
              <a:rPr lang="ru-RU" sz="3000" b="1">
                <a:latin typeface="Times New Roman"/>
                <a:ea typeface="Times New Roman"/>
                <a:cs typeface="Times New Roman"/>
                <a:sym typeface="Times New Roman"/>
              </a:rPr>
              <a:t>—</a:t>
            </a: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CAT-tools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CAT </a:t>
            </a:r>
            <a:r>
              <a:rPr lang="ru-RU" sz="3000" b="1">
                <a:latin typeface="Times New Roman"/>
                <a:ea typeface="Times New Roman"/>
                <a:cs typeface="Times New Roman"/>
                <a:sym typeface="Times New Roman"/>
              </a:rPr>
              <a:t>—</a:t>
            </a: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computer-assisted (aided) translation – у многих автоматически вызывает ассоциацию с компьютерным переводом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Производители самых распространенных программ встраивают в них движки автоматических переводчиков, что усугубляет путаницу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3095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Что это такое?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23528" y="1196752"/>
            <a:ext cx="8229600" cy="50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Напоминатели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»: если встречается предложение, которое вы уже переводили или подобное ему, вам напоминают (подсказывают), что в прошлый раз вы перевели его именно так, либо же показывают, чем новая формулировка отличается от предыдущей, причем процент совпадений, при котором срабатывает программа, пользователь может сам указать в настройках</a:t>
            </a:r>
          </a:p>
          <a:p>
            <a:pPr marL="342900" marR="0" lvl="0" indent="-317500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Отличие от автоматических переводчиков (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machine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translation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tools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типа 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Google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dirty="0" err="1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ru-RU" sz="2400" b="1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ranslate</a:t>
            </a: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): решение, как нужно перевести, в любом случае принимаете вы, а не программа</a:t>
            </a:r>
          </a:p>
          <a:p>
            <a:pPr marL="342900" marR="0" lvl="0" indent="-317500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2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Помогает соблюдать единство терминологии и стиля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Для каких типов текстов использовать?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32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Тексты с большим количеством повторений: всевозможные руководства, инструкции, технические характеристики и т. п.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32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Бухгалтерские отчеты</a:t>
            </a:r>
            <a:r>
              <a:rPr lang="ru-RU" sz="3200" b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т. п.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2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Художественные тексты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2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Публицистические тексты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baseline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193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Преимущества и недостатки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251519" y="1031911"/>
            <a:ext cx="8568900" cy="482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ru-RU" sz="1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Плюсы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Уменьшается вероятность пропусков в переводе, т. к. текст последовательно представлен в виде таблицы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Ускоряется процесс перевода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Ускоряется перевод новых версий документов, в которые внесены лишь отдельные изменения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Нет необходимости следить за тем, чтобы перевод  предоставлялся в том же формате и с тем же форматированием, что и оригинал (при отсутствии сложного форматирования)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единство терминологии и стиля</a:t>
            </a:r>
          </a:p>
          <a:p>
            <a:pPr marL="0" marR="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ru-RU" sz="14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Минусы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Системы подходят не для всех типов текстов и файлов (речь как о различных типах документов, так и о форматах файлов); как уже отмечалось, традиционная точка зрения состоит в том, что программы нельзя использовать для художественных текстов, однако это не так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Одна ошибка может распространиться на весь документ, но, в то же время, и исправить ошибку легче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В развитие предыдущего пункта: если один термин в зависимости от ситуации должен переводиться разными терминами, автоматическое распространение (подстановка) терминов может сыграть злую шутку. Пример: в руководстве по эксплуатации автобуса речь постоянно шла об автомобильном </a:t>
            </a:r>
            <a:r>
              <a:rPr lang="ru-RU" sz="1400" i="0" u="sng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генераторе</a:t>
            </a:r>
            <a:r>
              <a:rPr lang="ru-RU" sz="140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i="0" u="sng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alternator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), а потом встретился «</a:t>
            </a:r>
            <a:r>
              <a:rPr lang="ru-RU" sz="1400" i="0" u="sng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генератор импульсов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» (а это уже 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pulse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1400" i="0" u="sng" strike="noStrike" cap="none" baseline="0" dirty="0" err="1">
                <a:latin typeface="Times New Roman"/>
                <a:ea typeface="Times New Roman"/>
                <a:cs typeface="Times New Roman"/>
                <a:sym typeface="Times New Roman"/>
              </a:rPr>
              <a:t>generator</a:t>
            </a: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Объекты, вставленные в файл редактируемого формата в виде изображений, программы не видят, в связи с чем необходима проверка перевода уже непосредственно в той программе, в которой прислан оригинал (справедливости ради отметим, что такую проверку рекомендуется выполнять всегда, а не только в упомянутых случаях)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Для наработки базы требуется определенное время, потому эффект от использования систем иногда удается почувствовать не сразу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Не распознают словоформы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Возможно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 —</a:t>
            </a:r>
            <a:r>
              <a:rPr lang="ru-RU" sz="1400" b="0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сложность изучения и привыкания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5415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Самые популярные программы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3568" y="1212769"/>
            <a:ext cx="8261100" cy="50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SDL Trados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http://www.tra-service.ru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Déjà Vu X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http://www.atril.com/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Star </a:t>
            </a:r>
            <a:r>
              <a:rPr lang="ru-RU" sz="3000" b="1"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ransit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http://www.star-group.net/en/home.html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MemoQ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https://www.memoq.com/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OmegaT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http://www.omegat.org/ru/omegat.html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Wordfast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http://www.wordfast.net/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MemSource 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3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https://www.memsource.com/ru</a:t>
            </a:r>
            <a:r>
              <a:rPr lang="ru-RU" sz="3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774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Что лучше?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47255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8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Каждый выбирает для себя, исходя из </a:t>
            </a:r>
            <a:r>
              <a:rPr lang="ru-RU" sz="2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задач, которые приходится решать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лично ему, </a:t>
            </a:r>
            <a:r>
              <a:rPr lang="ru-RU" sz="2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удобства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и т. д.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Все работают с самыми </a:t>
            </a:r>
            <a:r>
              <a:rPr lang="ru-RU" sz="2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распространенными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(по статистике) </a:t>
            </a:r>
            <a:r>
              <a:rPr lang="ru-RU" sz="2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форматами файлов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.docx (.doc), .xlsx (.xls), .pptx (.ppt), .XHTML и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.HTML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SDL Trados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есть полнофункциональная пробная версия, после чего, если не покупается лицензия, функционал ограничивается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Déjà Vu X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базовая версия распространяется бесплатно (не «демо»), но есть ограничения по количеству подключаемых баз и т. д.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 —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 подробности смотри на сайте разработчика (</a:t>
            </a:r>
            <a:r>
              <a:rPr lang="ru-RU" sz="2000" i="0" u="sng" strike="noStrike" cap="none" baseline="0"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http://www.atril.com/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Wordfast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в бесплатной версии есть ограничение на размер памяти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MemoQ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пробная версия на 45 дней, после чего, если не покупается лицензия, функционал ограничивается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OmegaT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полностью бесплатна, работает не только под MS Windows</a:t>
            </a:r>
          </a:p>
          <a:p>
            <a:pPr marL="342900" marR="0" lvl="0" indent="-361862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Star Transit</a:t>
            </a:r>
            <a:r>
              <a:rPr lang="ru-RU" sz="200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: бесплатных версий нет</a:t>
            </a:r>
          </a:p>
          <a:p>
            <a:pPr marL="342900" marR="0" lvl="0" indent="-24130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 strike="noStrike" cap="none" baseline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Посмотрим, как это работает?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208757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Переведем документ в программе, а потом импортируем в нее очень похожий. Что будет?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8395799" cy="1752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Курс</a:t>
            </a:r>
          </a:p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«Информационно-коммуникационные технологии в переводе»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440940"/>
            <a:ext cx="8229600" cy="539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Выводы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Times New Roman"/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3568" y="1052736"/>
            <a:ext cx="8144700" cy="4896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91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Системы переводческой памяти </a:t>
            </a:r>
            <a:r>
              <a:rPr lang="ru-RU" sz="3000" b="1" dirty="0">
                <a:latin typeface="Times New Roman"/>
                <a:ea typeface="Times New Roman"/>
                <a:cs typeface="Times New Roman"/>
                <a:sym typeface="Times New Roman"/>
              </a:rPr>
              <a:t>— </a:t>
            </a: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это не автоматические переводчики (даже при встроенных движках последних в программы)</a:t>
            </a:r>
          </a:p>
          <a:p>
            <a:pPr marL="342900" marR="0" lvl="0" indent="-3491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При наличии подходящих оригиналов </a:t>
            </a:r>
            <a:r>
              <a:rPr lang="ru-RU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—</a:t>
            </a: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значительная экономия времени</a:t>
            </a:r>
          </a:p>
          <a:p>
            <a:pPr marL="342900" marR="0" lvl="0" indent="-3491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Соблюдение единства терминологии и стиля</a:t>
            </a:r>
          </a:p>
          <a:p>
            <a:pPr marL="342900" marR="0" lvl="0" indent="-3491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Ведение и накопление баз (памят</a:t>
            </a:r>
            <a:r>
              <a:rPr lang="ru-RU" sz="3000" b="1" dirty="0">
                <a:latin typeface="Times New Roman"/>
                <a:ea typeface="Times New Roman"/>
                <a:cs typeface="Times New Roman"/>
                <a:sym typeface="Times New Roman"/>
              </a:rPr>
              <a:t>и</a:t>
            </a: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 переводов) по рабочим тематикам</a:t>
            </a:r>
          </a:p>
          <a:p>
            <a:pPr marL="342900" marR="0" lvl="0" indent="-3491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3000" b="1" i="0" u="none" strike="noStrike" cap="none" baseline="0" dirty="0">
                <a:latin typeface="Times New Roman"/>
                <a:ea typeface="Times New Roman"/>
                <a:cs typeface="Times New Roman"/>
                <a:sym typeface="Times New Roman"/>
              </a:rPr>
              <a:t>Использовать аккуратно и проверять перевод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0722150" y="2344025"/>
            <a:ext cx="6683999" cy="77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193408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 обучения работе с ИКТ в переводе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37075" y="1659399"/>
            <a:ext cx="814470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Перевод  искусство, компьютер — ремесло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Машина помогает, решения принимает человек — системный интегратор</a:t>
            </a:r>
          </a:p>
          <a:p>
            <a:pPr indent="-311097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ИКТ — не цель, а средство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Комплексный подход и единство концепции школы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Научить учиться: учеба — ключ к развитию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Не демонстрация, а обучение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Постепенность: от простого к сложному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Тренировка: многократная отработка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870900" y="261175"/>
            <a:ext cx="7402200" cy="806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Перспективы развития курса. Факторы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subTitle" idx="1"/>
          </p:nvPr>
        </p:nvSpPr>
        <p:spPr>
          <a:xfrm>
            <a:off x="928325" y="1410150"/>
            <a:ext cx="7798200" cy="503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>
                <a:solidFill>
                  <a:srgbClr val="000000"/>
                </a:solidFill>
              </a:rPr>
              <a:t>Постоянное усложнение и увеличение производительности ПО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>
                <a:solidFill>
                  <a:srgbClr val="000000"/>
                </a:solidFill>
              </a:rPr>
              <a:t>Непрерывная дифференциация функционала ИКТ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>
                <a:solidFill>
                  <a:srgbClr val="000000"/>
                </a:solidFill>
              </a:rPr>
              <a:t>Рост компьютерной грамотности в переводческом сообществе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>
                <a:solidFill>
                  <a:srgbClr val="000000"/>
                </a:solidFill>
              </a:rPr>
              <a:t>Потребность в построении и обеспечении переводческой деятельности как производственного процесса</a:t>
            </a:r>
          </a:p>
          <a:p>
            <a:pPr marL="342900" marR="0" lvl="0" indent="-31109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ru-RU" sz="2400">
                <a:solidFill>
                  <a:srgbClr val="000000"/>
                </a:solidFill>
              </a:rPr>
              <a:t>Растущие требования к производительности труда переводчика (скорость, качество) и в переводческом сообществе, и среди клиентов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ctrTitle"/>
          </p:nvPr>
        </p:nvSpPr>
        <p:spPr>
          <a:xfrm>
            <a:off x="870900" y="261175"/>
            <a:ext cx="7402200" cy="806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Перспективы развития курса. Дополнения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subTitle" idx="1"/>
          </p:nvPr>
        </p:nvSpPr>
        <p:spPr>
          <a:xfrm>
            <a:off x="812275" y="1410150"/>
            <a:ext cx="7914000" cy="503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Углубление изучения функционала MS Office и SDL TRADOS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MS Excel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Макросы в MS Office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MS Visio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Сравнение нескольких наиболее популярных программ переводческой памяти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Углубление изучения работы с файлами графических форматов и соответствующего ПО (Adobe Acrobat Professional, ABBYY Fine Reader и т. д.)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Углубление изучения средств машинного перевода, их возможностей и ограничений, места и перспектив использования в профессиональной коммуникации и переводческом процессе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Развитие навыков печати, набора текста вслепую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Локализация ПО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ru-RU" sz="1800">
                <a:solidFill>
                  <a:schemeClr val="dk1"/>
                </a:solidFill>
              </a:rPr>
              <a:t>Расширение и углубление изучения коллективной работы переводчиков, организации переводческих проектов и процесса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4800" b="1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Будем рады ответить на вопросы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374750"/>
            <a:ext cx="6546900" cy="1274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Цель курса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685800" y="1648925"/>
            <a:ext cx="8245800" cy="363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000">
                <a:solidFill>
                  <a:srgbClr val="000000"/>
                </a:solidFill>
              </a:rPr>
              <a:t>Цель — 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повысить</a:t>
            </a:r>
            <a:r>
              <a:rPr lang="ru-RU" sz="3000">
                <a:solidFill>
                  <a:srgbClr val="000000"/>
                </a:solidFill>
              </a:rPr>
              <a:t> </a:t>
            </a:r>
            <a:r>
              <a:rPr lang="ru-RU" sz="30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конкурентоспособность 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переводчиков в условиях конъюнктуры </a:t>
            </a:r>
            <a:r>
              <a:rPr lang="ru-RU" sz="30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современного рынка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переводческих услуг за</a:t>
            </a:r>
            <a:r>
              <a:rPr lang="ru-RU" sz="3000">
                <a:solidFill>
                  <a:srgbClr val="000000"/>
                </a:solidFill>
              </a:rPr>
              <a:t> 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счет владения ИКТ как средством контроля </a:t>
            </a:r>
            <a:r>
              <a:rPr lang="ru-RU" sz="30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качества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перевода и </a:t>
            </a:r>
            <a:r>
              <a:rPr lang="ru-RU" sz="30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оптимизации</a:t>
            </a:r>
            <a:r>
              <a:rPr lang="ru-RU" sz="30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переводческого процесса.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798400" y="286937"/>
            <a:ext cx="6596999" cy="1079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Задачи курса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87375" y="1134800"/>
            <a:ext cx="7919699" cy="51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Познакомить с общей </a:t>
            </a:r>
            <a:r>
              <a:rPr lang="ru-RU" sz="1600" u="sng">
                <a:solidFill>
                  <a:srgbClr val="000000"/>
                </a:solidFill>
              </a:rPr>
              <a:t>проблематикой</a:t>
            </a:r>
            <a:r>
              <a:rPr lang="ru-RU" sz="1600">
                <a:solidFill>
                  <a:srgbClr val="000000"/>
                </a:solidFill>
              </a:rPr>
              <a:t> курса и определить его </a:t>
            </a:r>
            <a:r>
              <a:rPr lang="ru-RU" sz="1600" u="sng">
                <a:solidFill>
                  <a:srgbClr val="000000"/>
                </a:solidFill>
              </a:rPr>
              <a:t>место</a:t>
            </a:r>
            <a:r>
              <a:rPr lang="ru-RU" sz="1600">
                <a:solidFill>
                  <a:srgbClr val="000000"/>
                </a:solidFill>
              </a:rPr>
              <a:t> в системе переводческих знаний и умений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Сформировать </a:t>
            </a:r>
            <a:r>
              <a:rPr lang="ru-RU" sz="1600" u="sng">
                <a:solidFill>
                  <a:srgbClr val="000000"/>
                </a:solidFill>
              </a:rPr>
              <a:t>целостное представление</a:t>
            </a:r>
            <a:r>
              <a:rPr lang="ru-RU" sz="1600">
                <a:solidFill>
                  <a:srgbClr val="000000"/>
                </a:solidFill>
              </a:rPr>
              <a:t> о целях, задачах и этапах </a:t>
            </a:r>
            <a:r>
              <a:rPr lang="ru-RU" sz="1600" u="sng">
                <a:solidFill>
                  <a:srgbClr val="000000"/>
                </a:solidFill>
              </a:rPr>
              <a:t>переводческого процесса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Познакомить с основными возможностями и аспектами применения ИКТ для решения </a:t>
            </a:r>
            <a:r>
              <a:rPr lang="ru-RU" sz="1600" u="sng">
                <a:solidFill>
                  <a:srgbClr val="000000"/>
                </a:solidFill>
              </a:rPr>
              <a:t>практических переводческих задач</a:t>
            </a:r>
            <a:r>
              <a:rPr lang="ru-RU" sz="1600">
                <a:solidFill>
                  <a:srgbClr val="000000"/>
                </a:solidFill>
              </a:rPr>
              <a:t> на различных </a:t>
            </a:r>
            <a:r>
              <a:rPr lang="ru-RU" sz="1600" u="sng">
                <a:solidFill>
                  <a:srgbClr val="000000"/>
                </a:solidFill>
              </a:rPr>
              <a:t>этапах процесса перевода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Выработать общие навыки работы с </a:t>
            </a:r>
            <a:r>
              <a:rPr lang="ru-RU" sz="1600" u="sng">
                <a:solidFill>
                  <a:srgbClr val="000000"/>
                </a:solidFill>
              </a:rPr>
              <a:t>программами переводческой памяти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Сформировать представление об основных функциях </a:t>
            </a:r>
            <a:r>
              <a:rPr lang="ru-RU" sz="1600" u="sng">
                <a:solidFill>
                  <a:srgbClr val="000000"/>
                </a:solidFill>
              </a:rPr>
              <a:t>интернета и поисковых систем</a:t>
            </a:r>
            <a:r>
              <a:rPr lang="ru-RU" sz="1600">
                <a:solidFill>
                  <a:srgbClr val="000000"/>
                </a:solidFill>
              </a:rPr>
              <a:t> в работе переводчика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Охарактеризовать основные </a:t>
            </a:r>
            <a:r>
              <a:rPr lang="ru-RU" sz="1600" u="sng">
                <a:solidFill>
                  <a:srgbClr val="000000"/>
                </a:solidFill>
              </a:rPr>
              <a:t>преимущества и недостатки</a:t>
            </a:r>
            <a:r>
              <a:rPr lang="ru-RU" sz="1600">
                <a:solidFill>
                  <a:srgbClr val="000000"/>
                </a:solidFill>
              </a:rPr>
              <a:t> наиболее распространенных </a:t>
            </a:r>
            <a:r>
              <a:rPr lang="ru-RU" sz="1600" u="sng">
                <a:solidFill>
                  <a:srgbClr val="000000"/>
                </a:solidFill>
              </a:rPr>
              <a:t>словарей</a:t>
            </a:r>
            <a:r>
              <a:rPr lang="ru-RU" sz="1600">
                <a:solidFill>
                  <a:srgbClr val="000000"/>
                </a:solidFill>
              </a:rPr>
              <a:t> и сформировать </a:t>
            </a:r>
            <a:r>
              <a:rPr lang="ru-RU" sz="1600" u="sng">
                <a:solidFill>
                  <a:srgbClr val="000000"/>
                </a:solidFill>
              </a:rPr>
              <a:t>критическое</a:t>
            </a:r>
            <a:r>
              <a:rPr lang="ru-RU" sz="1600">
                <a:solidFill>
                  <a:srgbClr val="000000"/>
                </a:solidFill>
              </a:rPr>
              <a:t> отношение к ним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Выработать умение </a:t>
            </a:r>
            <a:r>
              <a:rPr lang="ru-RU" sz="1600" u="sng">
                <a:solidFill>
                  <a:srgbClr val="000000"/>
                </a:solidFill>
              </a:rPr>
              <a:t>преодолевать трудности</a:t>
            </a:r>
            <a:r>
              <a:rPr lang="ru-RU" sz="1600">
                <a:solidFill>
                  <a:srgbClr val="000000"/>
                </a:solidFill>
              </a:rPr>
              <a:t>, связанные с наличием </a:t>
            </a:r>
            <a:r>
              <a:rPr lang="ru-RU" sz="1600" u="sng">
                <a:solidFill>
                  <a:srgbClr val="000000"/>
                </a:solidFill>
              </a:rPr>
              <a:t>лакун или ошибок</a:t>
            </a:r>
            <a:r>
              <a:rPr lang="ru-RU" sz="1600">
                <a:solidFill>
                  <a:srgbClr val="000000"/>
                </a:solidFill>
              </a:rPr>
              <a:t> в словарях, посредством открытых интернет-источников</a:t>
            </a:r>
          </a:p>
          <a:p>
            <a:pPr marL="457200" lvl="0" indent="-330200"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ru-RU" sz="1600">
                <a:solidFill>
                  <a:srgbClr val="000000"/>
                </a:solidFill>
              </a:rPr>
              <a:t>Выработать умение пользоваться ИКТ для решения преодоления конкретных </a:t>
            </a:r>
            <a:r>
              <a:rPr lang="ru-RU" sz="1600" u="sng">
                <a:solidFill>
                  <a:srgbClr val="000000"/>
                </a:solidFill>
              </a:rPr>
              <a:t>переводческих трудностей, повышения собственной переводческой квалификации</a:t>
            </a:r>
            <a:r>
              <a:rPr lang="ru-RU" sz="1600">
                <a:solidFill>
                  <a:srgbClr val="000000"/>
                </a:solidFill>
              </a:rPr>
              <a:t>, обмена опытом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Вводная часть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371600" y="1736350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Блок 1. Введение в переводческий процесс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Место ИКТ в переводе и обучении переводу.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-RU" sz="2400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Основные принципы эффективной профессиональной коммуникации.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Формат представления информации, техническое редактирование и корректорская правка.</a:t>
            </a:r>
          </a:p>
          <a:p>
            <a:pPr algn="just">
              <a:spcBef>
                <a:spcPts val="0"/>
              </a:spcBef>
              <a:buNone/>
            </a:pPr>
            <a:endParaRPr sz="2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Информационный и языковой запас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942300" y="1747950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Блок 2. Работа с понятийным аппаратом и средствами выражения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ru-RU" sz="2400">
                <a:solidFill>
                  <a:srgbClr val="000000"/>
                </a:solidFill>
              </a:rPr>
              <a:t>4. Словари и интернет-ресурсы в письменном и устном переводе.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rgbClr val="000000"/>
              </a:solidFill>
            </a:endParaRPr>
          </a:p>
          <a:p>
            <a:pPr lvl="0" algn="just" rtl="0">
              <a:spcBef>
                <a:spcPts val="0"/>
              </a:spcBef>
              <a:buNone/>
            </a:pPr>
            <a:endParaRPr sz="2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Основные офисные файлы и программы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subTitle" idx="1"/>
          </p:nvPr>
        </p:nvSpPr>
        <p:spPr>
          <a:xfrm>
            <a:off x="1043608" y="1484784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-RU" sz="2200" dirty="0">
                <a:solidFill>
                  <a:srgbClr val="000000"/>
                </a:solidFill>
              </a:rPr>
              <a:t>Блок 3. </a:t>
            </a:r>
            <a:r>
              <a:rPr lang="ru-RU" sz="2200" dirty="0">
                <a:solidFill>
                  <a:schemeClr val="dk1"/>
                </a:solidFill>
              </a:rPr>
              <a:t>Работа с основными офисными программами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-RU" sz="2200" dirty="0">
                <a:solidFill>
                  <a:srgbClr val="000000"/>
                </a:solidFill>
              </a:rPr>
              <a:t>5. Текстовый редактор MS </a:t>
            </a:r>
            <a:r>
              <a:rPr lang="ru-RU" sz="2200" dirty="0" err="1">
                <a:solidFill>
                  <a:srgbClr val="000000"/>
                </a:solidFill>
              </a:rPr>
              <a:t>Word</a:t>
            </a:r>
            <a:r>
              <a:rPr lang="ru-RU" sz="2200" dirty="0">
                <a:solidFill>
                  <a:srgbClr val="000000"/>
                </a:solidFill>
              </a:rPr>
              <a:t>: средства форматирования, оптимизации и рецензирования.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-RU" sz="2200" dirty="0">
                <a:solidFill>
                  <a:srgbClr val="000000"/>
                </a:solidFill>
              </a:rPr>
              <a:t>6. MS </a:t>
            </a:r>
            <a:r>
              <a:rPr lang="ru-RU" sz="2200" dirty="0" err="1">
                <a:solidFill>
                  <a:srgbClr val="000000"/>
                </a:solidFill>
              </a:rPr>
              <a:t>PowerPoint</a:t>
            </a:r>
            <a:r>
              <a:rPr lang="ru-RU" sz="2200" dirty="0">
                <a:solidFill>
                  <a:srgbClr val="000000"/>
                </a:solidFill>
              </a:rPr>
              <a:t>: средства форматирования, оптимизации и рецензирования.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-RU" sz="2200" dirty="0">
                <a:solidFill>
                  <a:srgbClr val="000000"/>
                </a:solidFill>
              </a:rPr>
              <a:t>7. Использование поисковых </a:t>
            </a:r>
            <a:r>
              <a:rPr lang="ru-RU" sz="2200" dirty="0" err="1">
                <a:solidFill>
                  <a:srgbClr val="000000"/>
                </a:solidFill>
              </a:rPr>
              <a:t>интернет-ресурсов</a:t>
            </a:r>
            <a:r>
              <a:rPr lang="ru-RU" sz="2200" dirty="0">
                <a:solidFill>
                  <a:srgbClr val="000000"/>
                </a:solidFill>
              </a:rPr>
              <a:t> для устранения неполадок в работе с MS </a:t>
            </a:r>
            <a:r>
              <a:rPr lang="ru-RU" sz="2200" dirty="0" err="1">
                <a:solidFill>
                  <a:srgbClr val="000000"/>
                </a:solidFill>
              </a:rPr>
              <a:t>Office</a:t>
            </a:r>
            <a:r>
              <a:rPr lang="ru-RU" sz="2200" dirty="0">
                <a:solidFill>
                  <a:srgbClr val="000000"/>
                </a:solidFill>
              </a:rPr>
              <a:t> и изучения дополнительного функционала.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-RU" sz="2200" dirty="0">
                <a:solidFill>
                  <a:srgbClr val="000000"/>
                </a:solidFill>
              </a:rPr>
              <a:t>8. Основы работы с pdf-файлами: редактируемые и </a:t>
            </a:r>
            <a:r>
              <a:rPr lang="ru-RU" sz="2200" dirty="0" err="1">
                <a:solidFill>
                  <a:srgbClr val="000000"/>
                </a:solidFill>
              </a:rPr>
              <a:t>нередактируемые</a:t>
            </a:r>
            <a:r>
              <a:rPr lang="ru-RU" sz="2200" dirty="0">
                <a:solidFill>
                  <a:srgbClr val="000000"/>
                </a:solidFill>
              </a:rPr>
              <a:t> pdf-файлы, прочие графические форматы файлов, документы на аналоговых носителях, программы распознавания текста.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Системы переводческой памяти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1069900" y="1747950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Блок 4. Работа с системой переводческой памяти SDL 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endParaRPr lang="ru-RU" sz="1800" dirty="0">
              <a:solidFill>
                <a:srgbClr val="000000"/>
              </a:solidFill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9. Программы переводческой памяти. Начало работы с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 Основы.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10. Продолжение работы с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 Основы.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11. Работа с подстановочными элементами в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12. Средства локализации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13. Правила обращения с базами переводческой памяти. Пакетные функции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14. Перевод презентаций MS </a:t>
            </a:r>
            <a:r>
              <a:rPr lang="ru-RU" sz="1800" dirty="0" err="1">
                <a:solidFill>
                  <a:srgbClr val="000000"/>
                </a:solidFill>
              </a:rPr>
              <a:t>PowerPoint</a:t>
            </a:r>
            <a:r>
              <a:rPr lang="ru-RU" sz="1800" dirty="0">
                <a:solidFill>
                  <a:srgbClr val="000000"/>
                </a:solidFill>
              </a:rPr>
              <a:t> в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15. Перевод pdf-файлов в SDL TRADOS </a:t>
            </a:r>
            <a:r>
              <a:rPr lang="ru-RU" sz="1800" dirty="0" err="1">
                <a:solidFill>
                  <a:srgbClr val="000000"/>
                </a:solidFill>
              </a:rPr>
              <a:t>Studio</a:t>
            </a:r>
            <a:r>
              <a:rPr lang="ru-RU" sz="1800" dirty="0">
                <a:solidFill>
                  <a:srgbClr val="000000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1800" dirty="0">
                <a:solidFill>
                  <a:srgbClr val="000000"/>
                </a:solidFill>
              </a:rPr>
              <a:t>16. Работа с архивами переводов. Основы. Получение баз данных TRADOS из ранее выполненных переводов при помощи TRADOS </a:t>
            </a:r>
            <a:r>
              <a:rPr lang="ru-RU" sz="1800" dirty="0" err="1">
                <a:solidFill>
                  <a:srgbClr val="000000"/>
                </a:solidFill>
              </a:rPr>
              <a:t>WinAlign</a:t>
            </a:r>
            <a:r>
              <a:rPr lang="ru-RU" sz="1800" dirty="0">
                <a:solidFill>
                  <a:srgbClr val="000000"/>
                </a:solidFill>
              </a:rPr>
              <a:t> и других аналогичных программ (ABBYY </a:t>
            </a:r>
            <a:r>
              <a:rPr lang="ru-RU" sz="1800" dirty="0" err="1">
                <a:solidFill>
                  <a:srgbClr val="000000"/>
                </a:solidFill>
              </a:rPr>
              <a:t>Aligner</a:t>
            </a:r>
            <a:r>
              <a:rPr lang="ru-RU" sz="1800" dirty="0">
                <a:solidFill>
                  <a:srgbClr val="000000"/>
                </a:solidFill>
              </a:rPr>
              <a:t>). Сравнение программ систематизации переводческих архивов.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85800" y="237350"/>
            <a:ext cx="8028900" cy="120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Содержание курса. Терминология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1011875" y="1747950"/>
            <a:ext cx="7772400" cy="483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-RU" sz="3000">
                <a:solidFill>
                  <a:srgbClr val="000000"/>
                </a:solidFill>
              </a:rPr>
              <a:t>Блок 5. Работа с терминологией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-RU" sz="3000">
                <a:solidFill>
                  <a:srgbClr val="000000"/>
                </a:solidFill>
              </a:rPr>
              <a:t>17. Работа с терминологией. Основы.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-RU" sz="3000">
                <a:solidFill>
                  <a:srgbClr val="000000"/>
                </a:solidFill>
              </a:rPr>
              <a:t>18. Терминологические базы переводческой памяти.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Экран (4:3)</PresentationFormat>
  <Paragraphs>150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Место программ переводческой памяти в подготовке переводчиков    Валерий ЗАКИН (Нижегородское РО СПР, г. Н. Новгород) Максим ОРЕЛ (Нижегородское РО СПР, г. Москва)  ЛШ СПР, 2015 г.   </vt:lpstr>
      <vt:lpstr>Курс «Информационно-коммуникационные технологии в переводе»</vt:lpstr>
      <vt:lpstr>Цель курса</vt:lpstr>
      <vt:lpstr>Задачи курса</vt:lpstr>
      <vt:lpstr>Содержание курса. Вводная часть</vt:lpstr>
      <vt:lpstr>Содержание курса. Информационный и языковой запас</vt:lpstr>
      <vt:lpstr>Содержание курса. Основные офисные файлы и программы</vt:lpstr>
      <vt:lpstr>Содержание курса. Системы переводческой памяти</vt:lpstr>
      <vt:lpstr>Содержание курса. Терминология</vt:lpstr>
      <vt:lpstr>Содержание курса. Архивы</vt:lpstr>
      <vt:lpstr>Содержание курса. Организация</vt:lpstr>
      <vt:lpstr>Системы переводческой памяти</vt:lpstr>
      <vt:lpstr>Неопределенность с названием класса программ</vt:lpstr>
      <vt:lpstr>Что это такое?</vt:lpstr>
      <vt:lpstr>Для каких типов текстов использовать?</vt:lpstr>
      <vt:lpstr>Преимущества и недостатки</vt:lpstr>
      <vt:lpstr>Самые популярные программы</vt:lpstr>
      <vt:lpstr>Что лучше?</vt:lpstr>
      <vt:lpstr>Посмотрим, как это работает?</vt:lpstr>
      <vt:lpstr>Выводы </vt:lpstr>
      <vt:lpstr>Основные принципы обучения работе с ИКТ в переводе</vt:lpstr>
      <vt:lpstr>Перспективы развития курса. Факторы</vt:lpstr>
      <vt:lpstr>Перспективы развития курса. Дополнения</vt:lpstr>
      <vt:lpstr>       Спасибо за внимание!</vt:lpstr>
      <vt:lpstr>       Будем рады ответить на 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2015-07-22T17:43:48Z</dcterms:modified>
</cp:coreProperties>
</file>