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6.jpeg" ContentType="image/jpeg"/>
  <Override PartName="/ppt/media/image4.png" ContentType="image/png"/>
  <Override PartName="/ppt/media/image5.jpeg" ContentType="image/jpeg"/>
  <Override PartName="/ppt/media/image8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://www.atril.com/" TargetMode="External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http://www.tra-service.ru/" TargetMode="External"/><Relationship Id="rId2" Type="http://schemas.openxmlformats.org/officeDocument/2006/relationships/hyperlink" Target="http://www.atril.com/" TargetMode="External"/><Relationship Id="rId3" Type="http://schemas.openxmlformats.org/officeDocument/2006/relationships/hyperlink" Target="http://www.star-group.net/en/home.html" TargetMode="External"/><Relationship Id="rId4" Type="http://schemas.openxmlformats.org/officeDocument/2006/relationships/hyperlink" Target="https://www.memoq.com/" TargetMode="External"/><Relationship Id="rId5" Type="http://schemas.openxmlformats.org/officeDocument/2006/relationships/hyperlink" Target="http://www.omegat.org/ru/omegat.html" TargetMode="External"/><Relationship Id="rId6" Type="http://schemas.openxmlformats.org/officeDocument/2006/relationships/hyperlink" Target="http://www.wordfast.net/" TargetMode="External"/><Relationship Id="rId7" Type="http://schemas.openxmlformats.org/officeDocument/2006/relationships/hyperlink" Target="https://www.memsource.com/ru" TargetMode="External"/><Relationship Id="rId8" Type="http://schemas.openxmlformats.org/officeDocument/2006/relationships/hyperlink" Target="http://www.smartcat.pro/ru/" TargetMode="External"/><Relationship Id="rId9" Type="http://schemas.openxmlformats.org/officeDocument/2006/relationships/image" Target="../media/image8.jpeg"/><Relationship Id="rId10" Type="http://schemas.openxmlformats.org/officeDocument/2006/relationships/image" Target="../media/image9.jpeg"/><Relationship Id="rId11" Type="http://schemas.openxmlformats.org/officeDocument/2006/relationships/image" Target="../media/image10.jpeg"/><Relationship Id="rId12" Type="http://schemas.openxmlformats.org/officeDocument/2006/relationships/image" Target="../media/image11.jpeg"/><Relationship Id="rId13" Type="http://schemas.openxmlformats.org/officeDocument/2006/relationships/image" Target="../media/image12.jpeg"/><Relationship Id="rId14" Type="http://schemas.openxmlformats.org/officeDocument/2006/relationships/image" Target="../media/image13.jpeg"/><Relationship Id="rId15" Type="http://schemas.openxmlformats.org/officeDocument/2006/relationships/image" Target="../media/image14.jpeg"/><Relationship Id="rId16" Type="http://schemas.openxmlformats.org/officeDocument/2006/relationships/image" Target="../media/image15.jpeg"/><Relationship Id="rId17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348120" y="1856520"/>
            <a:ext cx="8713800" cy="484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Место программ переводческой памяти в переводческом процессе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Валерий ЗАКИН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(Нижегородское РО СПР, г. Н. Новгород)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ЛШ СПР, 2016 г.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792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Что лучше?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394200" y="1269720"/>
            <a:ext cx="8947800" cy="709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0384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Каждый выбирает для себя, исходя из </a:t>
            </a:r>
            <a:r>
              <a:rPr b="0" lang="ru-RU" sz="1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задач, которые приходится решать</a:t>
            </a: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 лично ему, </a:t>
            </a:r>
            <a:r>
              <a:rPr b="0" lang="ru-RU" sz="1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удобства</a:t>
            </a: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 и т. д.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0384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Все работают с самыми </a:t>
            </a:r>
            <a:r>
              <a:rPr b="0" lang="ru-RU" sz="1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распространенными</a:t>
            </a: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 (по статистике) </a:t>
            </a:r>
            <a:r>
              <a:rPr b="0" lang="ru-RU" sz="1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форматами файлов</a:t>
            </a: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: .docx (.doc), .xlsx (.xls), .pptx (.ppt), .XHTML и .HTML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0384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SDL Trados: есть полнофункциональная пробная версия, после чего, если не покупается лицензия, функционал ограничивается; для терминологической базы нужна отдельная программа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0384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Déjà Vu X: базовая версия распространяется бесплатно (не «демо»), но есть ограничения по количеству подключаемых баз и т. д. — подробности смотри на сайте разработчика (</a:t>
            </a:r>
            <a:r>
              <a:rPr b="0" lang="ru-RU" sz="1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  <a:hlinkClick r:id="rId1"/>
              </a:rPr>
              <a:t>http://www.atril.com/</a:t>
            </a: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);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0384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Wordfast: в бесплатной версии есть ограничение на размер памяти; есть облачная версия (см. комментарии к MemSource и SmartCat)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0384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MemoQ: пробная версия на 45 дней, после чего, если не покупается лицензия, функционал ограничивается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0384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OmegaT: полностью бесплатна, работает не только под MS Windows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0384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Star Transit: бесплатных версий нет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0384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MemSource: в бесплатной версии одновременно можно переводить не более двух файлов по 10 мегабайт каждый. Удобна, если перевод осуществляется в разных местах, так как документы и базы хранятся на сервере, и для работы нужен только доступ в Интернет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4600" indent="-30384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SmartCat: Удобна, если перевод осуществляется в разных местах, так как документы и базы хранятся на сервере, и для работы нужен только доступ в Интернет; возможно, субъективная оценка - нужен редактор, который можно было бы установить на компьютере; не слишком удобно добавлять термины в базу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240120">
              <a:lnSpc>
                <a:spcPct val="8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57200" y="441000"/>
            <a:ext cx="8228520" cy="53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Выводы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683640" y="1052640"/>
            <a:ext cx="8143560" cy="489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3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Программы переводческой памяти</a:t>
            </a: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 — это не </a:t>
            </a:r>
            <a:r>
              <a:rPr b="1" lang="ru-RU" sz="3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автоматические переводчики</a:t>
            </a: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 (даже при встроенных движках последних в программы)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При наличии подходящих оригиналов — значительная экономия времени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Соблюдение единства терминологии и стиля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Ведение и накопление баз (памяти переводов) по рабочим тематикам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Использовать аккуратно и проверять перевод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3"/>
          <p:cNvSpPr/>
          <p:nvPr/>
        </p:nvSpPr>
        <p:spPr>
          <a:xfrm>
            <a:off x="10722240" y="2343960"/>
            <a:ext cx="6683040" cy="778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Спасибо за внимание!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/>
  </p:transition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Буду рад ответить на вопросы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Valtranslation@ya.ru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ransition spd="slow">
    <p:fade/>
  </p:transition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848160" y="18360"/>
            <a:ext cx="7771320" cy="146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Программы переводческой памяти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2"/>
          <p:cNvSpPr/>
          <p:nvPr/>
        </p:nvSpPr>
        <p:spPr>
          <a:xfrm>
            <a:off x="1074240" y="1546200"/>
            <a:ext cx="7817040" cy="51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SDL Trados, Déjà Vu X, Wordfast, MemoQ, Omega T, MemSource и др.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17960" algn="just">
              <a:lnSpc>
                <a:spcPct val="115000"/>
              </a:lnSpc>
              <a:buClr>
                <a:srgbClr val="000000"/>
              </a:buClr>
              <a:buFont typeface="Times New Roman"/>
              <a:buChar char="●"/>
            </a:pP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Определение, главное отличие от автоматических переводчиков, преимущества, недостатки и ограничения, место в профессиональной деятельности переводчиков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848160" y="18360"/>
            <a:ext cx="7771320" cy="146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Актуальность темы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2"/>
          <p:cNvSpPr/>
          <p:nvPr/>
        </p:nvSpPr>
        <p:spPr>
          <a:xfrm>
            <a:off x="1074240" y="1546200"/>
            <a:ext cx="7817400" cy="518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417960" algn="just">
              <a:lnSpc>
                <a:spcPct val="115000"/>
              </a:lnSpc>
              <a:buClr>
                <a:srgbClr val="000000"/>
              </a:buClr>
              <a:buFont typeface="Times New Roman"/>
              <a:buChar char="●"/>
            </a:pP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Все чаще выдвигается требование уметь работать с программами переводческой памяти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17960" algn="just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Программы переводческой памяти на самом деле помогают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17960" algn="just">
              <a:lnSpc>
                <a:spcPct val="115000"/>
              </a:lnSpc>
              <a:buClr>
                <a:srgbClr val="000000"/>
              </a:buClr>
              <a:buFont typeface="Arial"/>
              <a:buChar char="●"/>
            </a:pP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Даже в переводческом сообществе есть те, кто путает программы переводческой памяти и автоматические переводчики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Неопределенность с названием класса программ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683640" y="1600200"/>
            <a:ext cx="8138160" cy="4780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457200" indent="-417960">
              <a:lnSpc>
                <a:spcPct val="9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В России общеизвестного названия пока так и нет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17960">
              <a:lnSpc>
                <a:spcPct val="9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По-английски — CAT-tools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17960">
              <a:lnSpc>
                <a:spcPct val="9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CAT — computer-assisted (aided) translation – у многих автоматически вызывает ассоциацию с компьютерным переводом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17960">
              <a:lnSpc>
                <a:spcPct val="9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Производители самых распространенных программ встраивают в них движки автоматических переводчиков, что усугубляет путаницу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57200" y="3096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Что это такое?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323640" y="1196640"/>
            <a:ext cx="8228520" cy="5029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03840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«Напоминатели»: если встречается предложение, которое вы уже переводили, или подобное ему, вам напоминают (подсказывают), что в прошлый раз вы перевели его именно так, либо же показывают, чем новая формулировка отличается от предыдущей, причем процент совпадений, при котором срабатывает программа, пользователь может сам указать в настройках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03840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Главное отличие от автоматических переводчиков</a:t>
            </a:r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 (machine translation tools типа Google Translate): решение, как нужно перевести, в любом случае принимаете вы, а не программа. Вывод: это не </a:t>
            </a:r>
            <a:r>
              <a:rPr b="1" lang="ru-RU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“компьютерный перевод”</a:t>
            </a:r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, а “</a:t>
            </a:r>
            <a:r>
              <a:rPr b="1" lang="ru-RU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компьютерное напоминание</a:t>
            </a:r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”, как автор памяти перевода в прошлый раз перевел это предложение (при наличии такового в базе)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03840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Помогает соблюдать единство терминологии и стиля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/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Посмотрим, как это работает?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/>
          <a:p>
            <a:pPr marL="457200" indent="-4561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Переведем документ в автоматическом переводчике. Что будет?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1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А теперь переведем документ в программе переводческой памяти. Что будет на этот раз?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1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После перевода импортируем в программу переводческой памяти очень похожий документ. Что произойдет?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3" name="Shape 115" descr=""/>
          <p:cNvPicPr/>
          <p:nvPr/>
        </p:nvPicPr>
        <p:blipFill>
          <a:blip r:embed="rId1"/>
          <a:stretch/>
        </p:blipFill>
        <p:spPr>
          <a:xfrm>
            <a:off x="5301360" y="2123280"/>
            <a:ext cx="1494360" cy="875160"/>
          </a:xfrm>
          <a:prstGeom prst="rect">
            <a:avLst/>
          </a:prstGeom>
          <a:ln>
            <a:noFill/>
          </a:ln>
        </p:spPr>
      </p:pic>
      <p:pic>
        <p:nvPicPr>
          <p:cNvPr id="84" name="Shape 116" descr=""/>
          <p:cNvPicPr/>
          <p:nvPr/>
        </p:nvPicPr>
        <p:blipFill>
          <a:blip r:embed="rId2"/>
          <a:stretch/>
        </p:blipFill>
        <p:spPr>
          <a:xfrm>
            <a:off x="1781280" y="3867840"/>
            <a:ext cx="1818360" cy="379800"/>
          </a:xfrm>
          <a:prstGeom prst="rect">
            <a:avLst/>
          </a:prstGeom>
          <a:ln>
            <a:noFill/>
          </a:ln>
        </p:spPr>
      </p:pic>
      <p:pic>
        <p:nvPicPr>
          <p:cNvPr id="85" name="Shape 117" descr=""/>
          <p:cNvPicPr/>
          <p:nvPr/>
        </p:nvPicPr>
        <p:blipFill>
          <a:blip r:embed="rId3"/>
          <a:stretch/>
        </p:blipFill>
        <p:spPr>
          <a:xfrm>
            <a:off x="3744000" y="3763080"/>
            <a:ext cx="1456200" cy="484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Для каких типов текстов использовать?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457200" y="1600200"/>
            <a:ext cx="822852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Тексты с большим количеством повторений: всевозможные руководства, инструкции, технические характеристики и т. п.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Бухгалтерские отчеты и т. п.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Художественные тексты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000">
              <a:lnSpc>
                <a:spcPct val="10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Публицистические тексты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7200" y="1944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Преимущества и недостатки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251640" y="1031760"/>
            <a:ext cx="8568000" cy="482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80000"/>
              </a:lnSpc>
            </a:pPr>
            <a:r>
              <a:rPr b="1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Плюсы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22920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Уменьшается вероятность пропусков в переводе, т. к. текст последовательно представлен в виде таблицы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22920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Ускоряется процесс перевода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22920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Ускоряется перевод новых версий документов, в которые внесены лишь отдельные изменения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22920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Нет необходимости следить за тем, чтобы перевод  предоставлялся в том же формате и с тем же форматированием, что и оригинал (при отсутствии сложного форматирования)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2292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Единство терминологии и стиля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2292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Могут служить своеобразным хранилищем (архивом) документов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0000"/>
              </a:lnSpc>
            </a:pPr>
            <a:r>
              <a:rPr b="1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Минусы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22920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Системы подходят не для всех типов текстов и файлов (речь как о различных типах документов, так и о форматах файлов); как уже отмечалось, традиционная точка зрения состоит в том, что программы нельзя использовать для художественных текстов, однако это не так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22920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Одна ошибка может распространиться на весь документ, но, в то же время, и исправить ошибку легче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22920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В развитие предыдущего пункта: если один термин в зависимости от ситуации должен переводиться разными словами, автоматическое распространение (подстановка) терминов может сыграть злую шутку. Пример: в руководстве по эксплуатации автобуса речь постоянно шла об автомобильном </a:t>
            </a:r>
            <a:r>
              <a:rPr b="0" lang="ru-RU" sz="11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генераторе</a:t>
            </a: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 («</a:t>
            </a:r>
            <a:r>
              <a:rPr b="0" lang="ru-RU" sz="11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alternator</a:t>
            </a: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»), а потом встретился «</a:t>
            </a:r>
            <a:r>
              <a:rPr b="0" lang="ru-RU" sz="11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генератор импульсов</a:t>
            </a: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» (а это уже “pulse </a:t>
            </a:r>
            <a:r>
              <a:rPr b="0" lang="ru-RU" sz="11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generator</a:t>
            </a: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”)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22920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Объекты, вставленные в файл редактируемого формата в виде изображений, программы не видят, в связи с чем необходима проверка перевода уже непосредственно в той программе, в которой прислан оригинал (справедливости ради отметим, что такую проверку рекомендуется выполнять всегда, а не только в упомянутых случаях)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22920">
              <a:lnSpc>
                <a:spcPct val="8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Для наработки базы требуется определенное время, потому эффект от использования систем иногда удается почувствовать не сразу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2292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Не распознают словоформы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22920">
              <a:lnSpc>
                <a:spcPct val="80000"/>
              </a:lnSpc>
              <a:buClr>
                <a:srgbClr val="000000"/>
              </a:buClr>
              <a:buFont typeface="Times New Roman"/>
              <a:buChar char="•"/>
            </a:pPr>
            <a:r>
              <a:rPr b="0" lang="ru-RU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Возможно — сложность изучения и привыкания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54000"/>
            <a:ext cx="86389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Примеры программ переводческой памяти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683640" y="1141920"/>
            <a:ext cx="8529840" cy="538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03840">
              <a:lnSpc>
                <a:spcPct val="10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SDL Trados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(</a:t>
            </a:r>
            <a:r>
              <a:rPr b="0" lang="ru-RU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  <a:hlinkClick r:id="rId1"/>
              </a:rPr>
              <a:t>http://www.tra-service.ru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)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03840">
              <a:lnSpc>
                <a:spcPct val="10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Déjà Vu X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(</a:t>
            </a:r>
            <a:r>
              <a:rPr b="0" lang="ru-RU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  <a:hlinkClick r:id="rId2"/>
              </a:rPr>
              <a:t>http://www.atril.com/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)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03840">
              <a:lnSpc>
                <a:spcPct val="10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Star Transit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(</a:t>
            </a:r>
            <a:r>
              <a:rPr b="0" lang="ru-RU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  <a:hlinkClick r:id="rId3"/>
              </a:rPr>
              <a:t>http://www.star-group.net/en/home.html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03840">
              <a:lnSpc>
                <a:spcPct val="10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MemoQ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(</a:t>
            </a:r>
            <a:r>
              <a:rPr b="0" lang="ru-RU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  <a:hlinkClick r:id="rId4"/>
              </a:rPr>
              <a:t>https://www.memoq.com/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)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03840">
              <a:lnSpc>
                <a:spcPct val="10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OmegaT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(</a:t>
            </a:r>
            <a:r>
              <a:rPr b="0" lang="ru-RU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  <a:hlinkClick r:id="rId5"/>
              </a:rPr>
              <a:t>http://www.omegat.org/ru/omegat.html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03840">
              <a:lnSpc>
                <a:spcPct val="10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Wordfast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(</a:t>
            </a:r>
            <a:r>
              <a:rPr b="0" lang="ru-RU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  <a:hlinkClick r:id="rId6"/>
              </a:rPr>
              <a:t>http://www.wordfast.net/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03840">
              <a:lnSpc>
                <a:spcPct val="10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MemSource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(</a:t>
            </a:r>
            <a:r>
              <a:rPr b="0" lang="ru-RU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  <a:hlinkClick r:id="rId7"/>
              </a:rPr>
              <a:t>https://www.memsource.com/ru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)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03840">
              <a:lnSpc>
                <a:spcPct val="100000"/>
              </a:lnSpc>
              <a:buClr>
                <a:srgbClr val="000000"/>
              </a:buClr>
              <a:buFont typeface="Times New Roman"/>
              <a:buChar char="•"/>
            </a:pPr>
            <a:r>
              <a:rPr b="1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SmartCat 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(</a:t>
            </a:r>
            <a:r>
              <a:rPr b="0" lang="ru-RU" sz="24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  <a:hlinkClick r:id="rId8"/>
              </a:rPr>
              <a:t>http://www.smartcat.pro/ru/</a:t>
            </a: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)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2" name="Shape 136" descr=""/>
          <p:cNvPicPr/>
          <p:nvPr/>
        </p:nvPicPr>
        <p:blipFill>
          <a:blip r:embed="rId9"/>
          <a:stretch/>
        </p:blipFill>
        <p:spPr>
          <a:xfrm>
            <a:off x="6880680" y="5285880"/>
            <a:ext cx="1818360" cy="379800"/>
          </a:xfrm>
          <a:prstGeom prst="rect">
            <a:avLst/>
          </a:prstGeom>
          <a:ln>
            <a:noFill/>
          </a:ln>
        </p:spPr>
      </p:pic>
      <p:pic>
        <p:nvPicPr>
          <p:cNvPr id="93" name="Shape 137" descr=""/>
          <p:cNvPicPr/>
          <p:nvPr/>
        </p:nvPicPr>
        <p:blipFill>
          <a:blip r:embed="rId10"/>
          <a:stretch/>
        </p:blipFill>
        <p:spPr>
          <a:xfrm>
            <a:off x="6060960" y="1197000"/>
            <a:ext cx="1818360" cy="498240"/>
          </a:xfrm>
          <a:prstGeom prst="rect">
            <a:avLst/>
          </a:prstGeom>
          <a:ln>
            <a:noFill/>
          </a:ln>
        </p:spPr>
      </p:pic>
      <p:pic>
        <p:nvPicPr>
          <p:cNvPr id="94" name="Shape 138" descr=""/>
          <p:cNvPicPr/>
          <p:nvPr/>
        </p:nvPicPr>
        <p:blipFill>
          <a:blip r:embed="rId11"/>
          <a:stretch/>
        </p:blipFill>
        <p:spPr>
          <a:xfrm>
            <a:off x="5361480" y="1696680"/>
            <a:ext cx="1303920" cy="379800"/>
          </a:xfrm>
          <a:prstGeom prst="rect">
            <a:avLst/>
          </a:prstGeom>
          <a:ln>
            <a:noFill/>
          </a:ln>
        </p:spPr>
      </p:pic>
      <p:pic>
        <p:nvPicPr>
          <p:cNvPr id="95" name="Shape 139" descr=""/>
          <p:cNvPicPr/>
          <p:nvPr/>
        </p:nvPicPr>
        <p:blipFill>
          <a:blip r:embed="rId12"/>
          <a:stretch/>
        </p:blipFill>
        <p:spPr>
          <a:xfrm>
            <a:off x="5718960" y="2998440"/>
            <a:ext cx="1456200" cy="484560"/>
          </a:xfrm>
          <a:prstGeom prst="rect">
            <a:avLst/>
          </a:prstGeom>
          <a:ln>
            <a:noFill/>
          </a:ln>
        </p:spPr>
      </p:pic>
      <p:pic>
        <p:nvPicPr>
          <p:cNvPr id="96" name="Shape 140" descr=""/>
          <p:cNvPicPr/>
          <p:nvPr/>
        </p:nvPicPr>
        <p:blipFill>
          <a:blip r:embed="rId13"/>
          <a:stretch/>
        </p:blipFill>
        <p:spPr>
          <a:xfrm>
            <a:off x="7288560" y="3425760"/>
            <a:ext cx="1342080" cy="427680"/>
          </a:xfrm>
          <a:prstGeom prst="rect">
            <a:avLst/>
          </a:prstGeom>
          <a:ln>
            <a:noFill/>
          </a:ln>
        </p:spPr>
      </p:pic>
      <p:pic>
        <p:nvPicPr>
          <p:cNvPr id="97" name="Shape 141" descr=""/>
          <p:cNvPicPr/>
          <p:nvPr/>
        </p:nvPicPr>
        <p:blipFill>
          <a:blip r:embed="rId14"/>
          <a:stretch/>
        </p:blipFill>
        <p:spPr>
          <a:xfrm>
            <a:off x="5676480" y="4254120"/>
            <a:ext cx="2953800" cy="745560"/>
          </a:xfrm>
          <a:prstGeom prst="rect">
            <a:avLst/>
          </a:prstGeom>
          <a:ln>
            <a:noFill/>
          </a:ln>
        </p:spPr>
      </p:pic>
      <p:pic>
        <p:nvPicPr>
          <p:cNvPr id="98" name="Shape 142" descr=""/>
          <p:cNvPicPr/>
          <p:nvPr/>
        </p:nvPicPr>
        <p:blipFill>
          <a:blip r:embed="rId15"/>
          <a:stretch/>
        </p:blipFill>
        <p:spPr>
          <a:xfrm>
            <a:off x="6198840" y="6204240"/>
            <a:ext cx="1541880" cy="427680"/>
          </a:xfrm>
          <a:prstGeom prst="rect">
            <a:avLst/>
          </a:prstGeom>
          <a:ln>
            <a:noFill/>
          </a:ln>
        </p:spPr>
      </p:pic>
      <p:pic>
        <p:nvPicPr>
          <p:cNvPr id="99" name="Shape 143" descr=""/>
          <p:cNvPicPr/>
          <p:nvPr/>
        </p:nvPicPr>
        <p:blipFill>
          <a:blip r:embed="rId16"/>
          <a:stretch/>
        </p:blipFill>
        <p:spPr>
          <a:xfrm>
            <a:off x="1019160" y="2333880"/>
            <a:ext cx="2027880" cy="618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Application>LibreOffice/5.1.3.2$Windows_x86 LibreOffice_project/644e4637d1d8544fd9f56425bd6cec110e49301b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dcterms:modified xsi:type="dcterms:W3CDTF">2016-08-02T21:05:27Z</dcterms:modified>
  <cp:revision>3</cp:revision>
  <dc:subject/>
  <dc:title/>
</cp:coreProperties>
</file>