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9" r:id="rId4"/>
    <p:sldId id="284" r:id="rId5"/>
    <p:sldId id="285" r:id="rId6"/>
    <p:sldId id="286" r:id="rId7"/>
    <p:sldId id="287" r:id="rId8"/>
    <p:sldId id="299" r:id="rId9"/>
    <p:sldId id="298" r:id="rId10"/>
    <p:sldId id="288" r:id="rId11"/>
    <p:sldId id="283" r:id="rId12"/>
    <p:sldId id="282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80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3" autoAdjust="0"/>
    <p:restoredTop sz="95613" autoAdjust="0"/>
  </p:normalViewPr>
  <p:slideViewPr>
    <p:cSldViewPr>
      <p:cViewPr varScale="1">
        <p:scale>
          <a:sx n="115" d="100"/>
          <a:sy n="115" d="100"/>
        </p:scale>
        <p:origin x="17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8710A6C6-D7FD-3242-B78C-B7E04CB7F4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7F22E65-E399-7C4A-8D55-A2BC9C6678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6E6DAFD4-D836-0347-B5CB-1A30AB5FF5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ED9F0848-5B15-C64E-BFF2-2255CD6667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7B9E3192-0D67-9E41-8001-73FDDD84FB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0F726979-1E98-1C47-ACB9-A70670C64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D49861-CFB7-1F4F-B0F1-154A8D7A198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70FBF1-987B-6E4C-8AAE-FF496E855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B3699-8D5C-F54C-B7C6-16BB289F1C7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608B989D-079E-DD47-B0AC-F7028DD9B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DE8AA75-7F00-534B-96F4-1CB66D970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23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95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337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272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908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079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74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861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675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00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E455DB-8726-1C4F-B58F-A0C3482F9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03811-3818-F043-8C6F-18F08EF1F0A2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1311C25C-264B-984B-A0E2-4C2E8F5FE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915223F-2E3F-D545-BB5C-D29B75EBB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916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469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679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3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290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143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09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539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F05A31-4A4B-4343-A4F7-E4ED1C47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8D7A-0588-3C4F-A6C7-0C08C4A8F480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CC6A7FD-EF51-2E4D-A874-D50A6670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5403AB-3E76-4D41-8C6F-5504DCA8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80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8649AF4-9903-184D-9D1C-3219F9CBC2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448175"/>
            <a:ext cx="8534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A36EF27-61E0-494E-99E0-6CC242BCD9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133975"/>
            <a:ext cx="85344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80D7F-561B-7449-BC68-4DE295C0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B96B12-A1DA-A54F-96E3-4B5C4A098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585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0BFAC7-4AE5-7942-9909-2BCCDD1C8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75438" y="95250"/>
            <a:ext cx="2182812" cy="56959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FFCEB7-9500-C54B-9877-26AB0EAE8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3825" y="95250"/>
            <a:ext cx="6399213" cy="56959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786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B710B-F85A-B64D-924A-16668C08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E16AE94A-186F-3E4C-AF40-A13DF6EC1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778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F1B2C-3DBF-E84C-975A-7DC9B933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02F1F2-46A6-1F40-AE5E-386222A20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30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28FDE-9DEB-034E-9BCA-2EAF0901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9CE793D-5741-7649-BC42-0378888F3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15240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id="{2FD6416A-1CAD-284F-9AE3-58CC89E5D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088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4088F-3891-CB4F-8125-5C83BEE5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CE8939-347B-D745-B21F-CA2A2C1F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id="{BCD858D6-FDF5-4643-8A0D-C9DB5C1D2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7027D9-4AB5-4248-AC5A-4B40C0A00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есто для объекта 5">
            <a:extLst>
              <a:ext uri="{FF2B5EF4-FFF2-40B4-BE49-F238E27FC236}">
                <a16:creationId xmlns:a16="http://schemas.microsoft.com/office/drawing/2014/main" id="{BC2D500C-6AF6-E248-8946-5248DB9BD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477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B055F-4A33-B543-B6A9-681270CB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240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5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0C023-E61E-6A47-B7DD-D6F6B16A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E2E100B8-13B5-BD45-9DCA-9D92DF78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B23AFE-3EB5-5844-8E6E-5C03CC877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907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7A2FD-151D-E04F-959E-5CBBF0C7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B4791B-08D6-5344-95EC-BA90C63D8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9CA6F4-E663-BD4B-B003-6D3C5804F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452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84DB02-0A54-FB42-B139-019B1C417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95250"/>
            <a:ext cx="87344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46FFF4-0BA9-384E-90FB-77B52854E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15240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dact.ru/law/federalnyi-zakon-ot-07022011-n-3-fz-o/glava-8/statia-4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udact.ru/law/federalnyi-zakon-ot-30031995-n-38-fz-o/glava-ii/statia-7/" TargetMode="External"/><Relationship Id="rId4" Type="http://schemas.openxmlformats.org/officeDocument/2006/relationships/hyperlink" Target="http://sudact.ru/law/federalnyi-zakon-ot-30031995-n-38-fz-o/glava-i/statia-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4B18208-9BBC-EB45-947F-8F0B984BE7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221088"/>
            <a:ext cx="8534400" cy="2636911"/>
          </a:xfrm>
        </p:spPr>
        <p:txBody>
          <a:bodyPr/>
          <a:lstStyle/>
          <a:p>
            <a:r>
              <a:rPr lang="en-US" altLang="ru-RU" sz="3600" b="1" dirty="0"/>
              <a:t>I DID NOT GO TO HIGH SCHOOL, </a:t>
            </a:r>
            <a:br>
              <a:rPr lang="en-US" altLang="ru-RU" sz="3600" b="1" dirty="0"/>
            </a:br>
            <a:r>
              <a:rPr lang="en-US" altLang="ru-RU" sz="3600" b="1" dirty="0"/>
              <a:t>I WENT TO SCHOOL HIGH</a:t>
            </a:r>
            <a:r>
              <a:rPr lang="ru-RU" altLang="ru-RU" sz="3600" b="1" dirty="0"/>
              <a:t>:</a:t>
            </a:r>
            <a:br>
              <a:rPr lang="ru-RU" altLang="ru-RU" sz="3600" b="1" dirty="0"/>
            </a:br>
            <a:r>
              <a:rPr lang="ru-RU" altLang="ru-RU" sz="3600" b="1" dirty="0"/>
              <a:t>опыт проведения лингвистической экспертизы иноязычных </a:t>
            </a:r>
            <a:r>
              <a:rPr lang="ru-RU" altLang="ru-RU" sz="3600" b="1" dirty="0" err="1"/>
              <a:t>поликодовых</a:t>
            </a:r>
            <a:r>
              <a:rPr lang="ru-RU" altLang="ru-RU" sz="3600" b="1" dirty="0"/>
              <a:t> текстов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C56EBBD-A173-B24F-B9DF-D094EDBCF6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rot="10800000" flipH="1" flipV="1">
            <a:off x="426718" y="548680"/>
            <a:ext cx="1841025" cy="504056"/>
          </a:xfrm>
        </p:spPr>
        <p:txBody>
          <a:bodyPr/>
          <a:lstStyle/>
          <a:p>
            <a:r>
              <a:rPr lang="ru-RU" altLang="ru-RU" sz="1400" dirty="0">
                <a:solidFill>
                  <a:schemeClr val="tx1"/>
                </a:solidFill>
              </a:rPr>
              <a:t>Е.В. Александрова,</a:t>
            </a:r>
          </a:p>
          <a:p>
            <a:r>
              <a:rPr lang="ru-RU" altLang="ru-RU" sz="1400" dirty="0">
                <a:solidFill>
                  <a:schemeClr val="tx1"/>
                </a:solidFill>
              </a:rPr>
              <a:t>Мурманск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r>
              <a:rPr lang="en-US" altLang="ru-RU" sz="4000"/>
              <a:t>Print master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0333BE-38D6-864A-993A-7BE744615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A86C89-7117-8841-A372-62E493D70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098550"/>
            <a:ext cx="5757796" cy="52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3CEFD8-C9EA-9648-AC63-BBE5A04FD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38753"/>
            <a:ext cx="6934200" cy="56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0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3D6344-8EE6-4045-A0D5-15F1A476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692696"/>
            <a:ext cx="61926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5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33D8B1-9A9F-FE44-B1E5-37C5A7A2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85" y="692697"/>
            <a:ext cx="7550171" cy="599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1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C1816D-BD17-BA48-995F-FEF535390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76672"/>
            <a:ext cx="61206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46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A24592-3685-664C-90FD-5A0C1D011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011" y="0"/>
            <a:ext cx="4955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9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CC77E0-F169-834D-AF03-19D56D33B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32656"/>
            <a:ext cx="640871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4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B280F5-B577-6545-BBEF-0EEA6C551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30" y="548680"/>
            <a:ext cx="752617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5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51F90A-1659-1947-A9DC-58806C1D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-27384"/>
            <a:ext cx="6984776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4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632D681B-23EF-944A-A673-457210F5C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1524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3600" dirty="0">
                <a:solidFill>
                  <a:schemeClr val="tx1"/>
                </a:solidFill>
              </a:rPr>
              <a:t>вербальный компонент (языковой, речевой);</a:t>
            </a:r>
          </a:p>
          <a:p>
            <a:pPr>
              <a:lnSpc>
                <a:spcPct val="80000"/>
              </a:lnSpc>
            </a:pPr>
            <a:r>
              <a:rPr lang="ru-RU" altLang="ru-RU" sz="3600" dirty="0">
                <a:solidFill>
                  <a:schemeClr val="tx1"/>
                </a:solidFill>
              </a:rPr>
              <a:t>невербальный компонент (другие знаковые системы).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2F041AE1-AB89-8C44-A5DA-D8928687F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err="1"/>
              <a:t>Поликодовый</a:t>
            </a:r>
            <a:r>
              <a:rPr lang="ru-RU" altLang="ru-RU" sz="4000" dirty="0"/>
              <a:t> текст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DB1176-B065-624E-B323-F2FD4542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54000"/>
            <a:ext cx="54006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4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3AE1D7-5BC2-B84B-8045-C7F47EC3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0"/>
            <a:ext cx="662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1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r>
              <a:rPr lang="ru-RU" altLang="ru-RU" sz="4000" dirty="0"/>
              <a:t>Благодарю за внимание</a:t>
            </a:r>
            <a:r>
              <a:rPr lang="ru-RU" altLang="ru-RU" sz="4000" dirty="0">
                <a:sym typeface="Wingdings" pitchFamily="2" charset="2"/>
              </a:rPr>
              <a:t></a:t>
            </a:r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7D9BD5-773C-BA43-81BE-94663E616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3056"/>
            <a:ext cx="9144000" cy="28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6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r>
              <a:rPr lang="ru-RU" altLang="ru-RU" sz="4000" dirty="0"/>
              <a:t>Что это?</a:t>
            </a:r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1326" y="198884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dirty="0" err="1">
                <a:solidFill>
                  <a:schemeClr val="tx1"/>
                </a:solidFill>
              </a:rPr>
              <a:t>афишы</a:t>
            </a:r>
            <a:r>
              <a:rPr lang="ru-RU" altLang="ru-RU" sz="28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chemeClr val="tx1"/>
                </a:solidFill>
              </a:rPr>
              <a:t>плакаты;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chemeClr val="tx1"/>
                </a:solidFill>
              </a:rPr>
              <a:t>комиксы;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chemeClr val="tx1"/>
                </a:solidFill>
              </a:rPr>
              <a:t>реклама;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chemeClr val="tx1"/>
                </a:solidFill>
              </a:rPr>
              <a:t>… .</a:t>
            </a:r>
          </a:p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2D2AE8-2898-8848-B713-47EBDC33F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905000"/>
            <a:ext cx="6934200" cy="42672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A76E74A-C8AD-FB4A-82D7-168B5A24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0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r>
              <a:rPr lang="en-US" altLang="ru-RU" sz="4000"/>
              <a:t>Print master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D80A8D-BBDE-2646-B14E-244202E1B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804" y="884238"/>
            <a:ext cx="5722539" cy="554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r>
              <a:rPr lang="ru-RU" altLang="ru-RU" sz="4000" dirty="0"/>
              <a:t>Пропаганда</a:t>
            </a:r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Федеральный закон от 07.02.2011 N 3-ФЗ &gt; (ред. от 07.03.2018) &gt; &quot;О полиции&quot; &gt;  Глава 8. Гарантии социальной защиты сотрудника полиции &gt; Статья 46. Гарантии сотруднику полиции в связи с прохождением службы в полиции"/>
              </a:rPr>
              <a:t>46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Федерального закона № 3-ФЗ от 08.01.1998 запрещается пропаганда каких-либо преимуществ в использовании отдельных наркотических средств, психотропных веществ, их аналогов или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растений, в том числе пропаганда использования в медицинских целях наркотических средств, психотропных веществ,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растений, подавляющих волю человека либо отрицательно влияющих на его психическое или физическое здоровье.</a:t>
            </a:r>
            <a:endPara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r>
              <a:rPr lang="ru-RU" altLang="ru-RU" sz="4000" dirty="0"/>
              <a:t>Реклама</a:t>
            </a:r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статьям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Федеральный закон от 30.03.1995 N 38-ФЗ &gt; (ред. от 23.05.2016) &gt; &quot;О предупреждении распространения в Российской Федерации заболевания, вызываемого вирусом иммунодефицита человека (ВИЧ-инфекции)&quot; &gt;  Глава I. Общие положения &gt; Статья 3. Применение настоящего Федерального закона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Федеральный закон от 30.03.1995 N 38-ФЗ &gt; (ред. от 23.05.2016) &gt; &quot;О предупреждении распространения в Российской Федерации заболевания, вызываемого вирусом иммунодефицита человека (ВИЧ-инфекции)&quot; &gt;  Глава II. Медицинская помощь ВИЧ-инфицированным &gt; Статья 7. Медицинское освидетельствование"/>
              </a:rPr>
              <a:t>7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Федерального закона от 13.03.2006 № 38-ФЗ «О рекламе» реклама - это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рынке. Не допускается реклама наркотических средств, психотропных веществ и их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растений, содержащих наркотические средства или психотропные вещества либо их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их частей, содержащих наркотические средства или психотропные вещества либо их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2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Являются ли объекты рекламой или пропагандой наркотических средств, психотропных веществ или их </a:t>
            </a:r>
            <a:r>
              <a:rPr lang="ru-RU" dirty="0" err="1">
                <a:solidFill>
                  <a:schemeClr val="tx1"/>
                </a:solidFill>
              </a:rPr>
              <a:t>прекурсоров</a:t>
            </a:r>
            <a:r>
              <a:rPr lang="ru-RU" dirty="0">
                <a:solidFill>
                  <a:schemeClr val="tx1"/>
                </a:solidFill>
              </a:rPr>
              <a:t>, если являются, то какие </a:t>
            </a:r>
            <a:r>
              <a:rPr lang="ru-RU">
                <a:solidFill>
                  <a:schemeClr val="tx1"/>
                </a:solidFill>
              </a:rPr>
              <a:t>именно?</a:t>
            </a:r>
            <a:endPara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7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9885EE-2648-0D44-8494-8FD33E61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48680"/>
            <a:ext cx="6934200" cy="1051520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экспертизы могут быть следующими:</a:t>
            </a:r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E4781B-A938-2F47-92B0-AE9BE0F6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не относятся к рекламе и пропаганде наркотических средств, психотропных веществ или 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являются рекламой наркотических средств, психотропных веществ или 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относятся к скрытой рекламе наркотических средств, психотропных веществ или 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относятся к пропаганде наркотических средств, психотропных веществ или 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9806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158920"/>
      </a:lt2>
      <a:accent1>
        <a:srgbClr val="2FA73D"/>
      </a:accent1>
      <a:accent2>
        <a:srgbClr val="4ACA4A"/>
      </a:accent2>
      <a:accent3>
        <a:srgbClr val="FFFFFF"/>
      </a:accent3>
      <a:accent4>
        <a:srgbClr val="404040"/>
      </a:accent4>
      <a:accent5>
        <a:srgbClr val="ADD0AF"/>
      </a:accent5>
      <a:accent6>
        <a:srgbClr val="42B742"/>
      </a:accent6>
      <a:hlink>
        <a:srgbClr val="59D57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8C00"/>
        </a:lt2>
        <a:accent1>
          <a:srgbClr val="5AA700"/>
        </a:accent1>
        <a:accent2>
          <a:srgbClr val="63CB23"/>
        </a:accent2>
        <a:accent3>
          <a:srgbClr val="FFFFFF"/>
        </a:accent3>
        <a:accent4>
          <a:srgbClr val="404040"/>
        </a:accent4>
        <a:accent5>
          <a:srgbClr val="B5D0AA"/>
        </a:accent5>
        <a:accent6>
          <a:srgbClr val="59B81F"/>
        </a:accent6>
        <a:hlink>
          <a:srgbClr val="90D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8C00"/>
        </a:lt2>
        <a:accent1>
          <a:srgbClr val="5AA700"/>
        </a:accent1>
        <a:accent2>
          <a:srgbClr val="63CB23"/>
        </a:accent2>
        <a:accent3>
          <a:srgbClr val="FFFFFF"/>
        </a:accent3>
        <a:accent4>
          <a:srgbClr val="404040"/>
        </a:accent4>
        <a:accent5>
          <a:srgbClr val="B5D0AA"/>
        </a:accent5>
        <a:accent6>
          <a:srgbClr val="59B81F"/>
        </a:accent6>
        <a:hlink>
          <a:srgbClr val="7DDA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88C00"/>
        </a:lt2>
        <a:accent1>
          <a:srgbClr val="44A800"/>
        </a:accent1>
        <a:accent2>
          <a:srgbClr val="52CE20"/>
        </a:accent2>
        <a:accent3>
          <a:srgbClr val="FFFFFF"/>
        </a:accent3>
        <a:accent4>
          <a:srgbClr val="404040"/>
        </a:accent4>
        <a:accent5>
          <a:srgbClr val="B0D1AA"/>
        </a:accent5>
        <a:accent6>
          <a:srgbClr val="49BA1C"/>
        </a:accent6>
        <a:hlink>
          <a:srgbClr val="7DDA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158920"/>
        </a:lt2>
        <a:accent1>
          <a:srgbClr val="2FA73D"/>
        </a:accent1>
        <a:accent2>
          <a:srgbClr val="4ACA4A"/>
        </a:accent2>
        <a:accent3>
          <a:srgbClr val="FFFFFF"/>
        </a:accent3>
        <a:accent4>
          <a:srgbClr val="404040"/>
        </a:accent4>
        <a:accent5>
          <a:srgbClr val="ADD0AF"/>
        </a:accent5>
        <a:accent6>
          <a:srgbClr val="42B742"/>
        </a:accent6>
        <a:hlink>
          <a:srgbClr val="59D5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51</TotalTime>
  <Words>162</Words>
  <Application>Microsoft Macintosh PowerPoint</Application>
  <PresentationFormat>Экран (4:3)</PresentationFormat>
  <Paragraphs>47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Microsoft Sans Serif</vt:lpstr>
      <vt:lpstr>Times New Roman</vt:lpstr>
      <vt:lpstr>Wingdings</vt:lpstr>
      <vt:lpstr>powerpoint-template-24</vt:lpstr>
      <vt:lpstr>I DID NOT GO TO HIGH SCHOOL,  I WENT TO SCHOOL HIGH: опыт проведения лингвистической экспертизы иноязычных поликодовых текстов</vt:lpstr>
      <vt:lpstr>Поликодовый текст</vt:lpstr>
      <vt:lpstr>Что это?</vt:lpstr>
      <vt:lpstr>Презентация PowerPoint</vt:lpstr>
      <vt:lpstr>Print master</vt:lpstr>
      <vt:lpstr>Пропаганда</vt:lpstr>
      <vt:lpstr>Реклама</vt:lpstr>
      <vt:lpstr>Презентация PowerPoint</vt:lpstr>
      <vt:lpstr>Результаты экспертизы могут быть следующими:</vt:lpstr>
      <vt:lpstr>Print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внимание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DID NOT GO TO HIGH SCHOOL,  I WENT TO SCHOOL HIGH: опыт проведения лингвистической экспертизы иноязычных поликодовых текстов</dc:title>
  <dc:creator>Елена Александрова</dc:creator>
  <cp:lastModifiedBy>Елена Александрова</cp:lastModifiedBy>
  <cp:revision>8</cp:revision>
  <dcterms:created xsi:type="dcterms:W3CDTF">2018-07-16T22:44:24Z</dcterms:created>
  <dcterms:modified xsi:type="dcterms:W3CDTF">2018-07-16T23:40:32Z</dcterms:modified>
</cp:coreProperties>
</file>