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5" r:id="rId2"/>
  </p:sldMasterIdLst>
  <p:notesMasterIdLst>
    <p:notesMasterId r:id="rId17"/>
  </p:notesMasterIdLst>
  <p:sldIdLst>
    <p:sldId id="256" r:id="rId3"/>
    <p:sldId id="303" r:id="rId4"/>
    <p:sldId id="313" r:id="rId5"/>
    <p:sldId id="294" r:id="rId6"/>
    <p:sldId id="315" r:id="rId7"/>
    <p:sldId id="317" r:id="rId8"/>
    <p:sldId id="314" r:id="rId9"/>
    <p:sldId id="318" r:id="rId10"/>
    <p:sldId id="316" r:id="rId11"/>
    <p:sldId id="319" r:id="rId12"/>
    <p:sldId id="309" r:id="rId13"/>
    <p:sldId id="308" r:id="rId14"/>
    <p:sldId id="312" r:id="rId15"/>
    <p:sldId id="284" r:id="rId1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 autoAdjust="0"/>
    <p:restoredTop sz="95179" autoAdjust="0"/>
  </p:normalViewPr>
  <p:slideViewPr>
    <p:cSldViewPr>
      <p:cViewPr>
        <p:scale>
          <a:sx n="100" d="100"/>
          <a:sy n="100" d="100"/>
        </p:scale>
        <p:origin x="-7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A891-9467-4CC7-A491-0A34A0A9753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9460A-9E81-496F-91AC-92DE7ABF30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781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098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606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8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86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8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146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8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656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98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2014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163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963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963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9460A-9E81-496F-91AC-92DE7ABF30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60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23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922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3462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132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824260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865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623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855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24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31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042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179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04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02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303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0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25E72-7062-4D8E-BA99-F07B9DD1F028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924555-EAFD-4B2F-96F4-A60706EF21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145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232755"/>
            <a:ext cx="7704856" cy="3600400"/>
          </a:xfrm>
        </p:spPr>
        <p:txBody>
          <a:bodyPr/>
          <a:lstStyle/>
          <a:p>
            <a:pPr algn="ctr"/>
            <a:r>
              <a:rPr lang="ru-RU" sz="4400" noProof="0" dirty="0" smtClean="0">
                <a:solidFill>
                  <a:srgbClr val="FF0000"/>
                </a:solidFill>
              </a:rPr>
              <a:t>Трудности перевода публицистических текстов политической и </a:t>
            </a:r>
            <a:br>
              <a:rPr lang="ru-RU" sz="4400" noProof="0" dirty="0" smtClean="0">
                <a:solidFill>
                  <a:srgbClr val="FF0000"/>
                </a:solidFill>
              </a:rPr>
            </a:br>
            <a:r>
              <a:rPr lang="ru-RU" sz="4400" noProof="0" dirty="0" smtClean="0">
                <a:solidFill>
                  <a:srgbClr val="FF0000"/>
                </a:solidFill>
              </a:rPr>
              <a:t>социально-экономической направленности</a:t>
            </a:r>
            <a:endParaRPr lang="ru-RU" sz="4400" noProof="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5156312"/>
            <a:ext cx="7416824" cy="1672963"/>
          </a:xfrm>
        </p:spPr>
        <p:txBody>
          <a:bodyPr>
            <a:normAutofit/>
          </a:bodyPr>
          <a:lstStyle/>
          <a:p>
            <a:pPr algn="l"/>
            <a:r>
              <a:rPr lang="ru-RU" noProof="0" dirty="0" smtClean="0">
                <a:solidFill>
                  <a:srgbClr val="000090"/>
                </a:solidFill>
              </a:rPr>
              <a:t>Ирина Геннадьевна Игнатьева, доцент</a:t>
            </a:r>
          </a:p>
          <a:p>
            <a:pPr algn="l"/>
            <a:r>
              <a:rPr lang="ru-RU" dirty="0">
                <a:solidFill>
                  <a:srgbClr val="000090"/>
                </a:solidFill>
              </a:rPr>
              <a:t>Марина </a:t>
            </a:r>
            <a:r>
              <a:rPr lang="en-US" dirty="0" smtClean="0">
                <a:solidFill>
                  <a:srgbClr val="000090"/>
                </a:solidFill>
              </a:rPr>
              <a:t>E</a:t>
            </a:r>
            <a:r>
              <a:rPr lang="ru-RU" dirty="0" err="1" smtClean="0">
                <a:solidFill>
                  <a:srgbClr val="000090"/>
                </a:solidFill>
              </a:rPr>
              <a:t>вгеньевна</a:t>
            </a:r>
            <a:r>
              <a:rPr lang="ru-RU" dirty="0" smtClean="0">
                <a:solidFill>
                  <a:srgbClr val="000090"/>
                </a:solidFill>
              </a:rPr>
              <a:t> </a:t>
            </a:r>
            <a:r>
              <a:rPr lang="ru-RU" dirty="0" err="1" smtClean="0">
                <a:solidFill>
                  <a:srgbClr val="000090"/>
                </a:solidFill>
              </a:rPr>
              <a:t>Коровкина</a:t>
            </a:r>
            <a:r>
              <a:rPr lang="ru-RU" dirty="0" smtClean="0">
                <a:solidFill>
                  <a:srgbClr val="000090"/>
                </a:solidFill>
              </a:rPr>
              <a:t>, старший преподаватель</a:t>
            </a:r>
            <a:endParaRPr lang="ru-RU" noProof="0" dirty="0" smtClean="0">
              <a:solidFill>
                <a:srgbClr val="000090"/>
              </a:solidFill>
            </a:endParaRPr>
          </a:p>
          <a:p>
            <a:pPr algn="l"/>
            <a:r>
              <a:rPr lang="ru-RU" dirty="0" smtClean="0">
                <a:solidFill>
                  <a:srgbClr val="000090"/>
                </a:solidFill>
              </a:rPr>
              <a:t>Кафедра английского языка № 1 </a:t>
            </a:r>
          </a:p>
          <a:p>
            <a:pPr algn="l"/>
            <a:r>
              <a:rPr lang="ru-RU" dirty="0" smtClean="0">
                <a:solidFill>
                  <a:srgbClr val="000090"/>
                </a:solidFill>
              </a:rPr>
              <a:t>МГИМО МИД России</a:t>
            </a:r>
          </a:p>
        </p:txBody>
      </p:sp>
      <p:pic>
        <p:nvPicPr>
          <p:cNvPr id="5" name="Изображение 4" descr="mgimologo-big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16632"/>
            <a:ext cx="1296144" cy="10106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206398"/>
            <a:ext cx="4392488" cy="846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128792" cy="1148706"/>
          </a:xfrm>
        </p:spPr>
        <p:txBody>
          <a:bodyPr>
            <a:norm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Особенности публицистических текстов</a:t>
            </a:r>
            <a:endParaRPr lang="ru-RU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756084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Лексико-семантические расхождения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Антонимичный перевод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Конкретизация/Генерализация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Компенсация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Смысловое развитие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Целостное преобразование смыслового отрезка</a:t>
            </a:r>
          </a:p>
          <a:p>
            <a:pPr lvl="1"/>
            <a:endParaRPr lang="ru-RU" sz="23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03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6768752" cy="3384376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>
                <a:solidFill>
                  <a:srgbClr val="000090"/>
                </a:solidFill>
              </a:rPr>
              <a:t>Обучение лексике в рамках подготовки переводчиков отличается от  обучения лексике при обучении иностранному языку для целей общей коммуникации.</a:t>
            </a:r>
            <a:endParaRPr lang="ru-RU" sz="3300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564904"/>
            <a:ext cx="777686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041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768752" cy="1148706"/>
          </a:xfrm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rgbClr val="000090"/>
                </a:solidFill>
              </a:rPr>
              <a:t>«Лексические» о</a:t>
            </a:r>
            <a:r>
              <a:rPr lang="ru-RU" sz="3300" noProof="0" dirty="0" smtClean="0">
                <a:solidFill>
                  <a:srgbClr val="000090"/>
                </a:solidFill>
              </a:rPr>
              <a:t>шибки, связанные с</a:t>
            </a:r>
            <a:endParaRPr lang="ru-RU" sz="3300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7920880" cy="39767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500" dirty="0" smtClean="0">
                <a:solidFill>
                  <a:schemeClr val="tx1"/>
                </a:solidFill>
              </a:rPr>
              <a:t>Неправильным пониманием</a:t>
            </a:r>
            <a:r>
              <a:rPr lang="en-US" sz="2500" dirty="0" smtClean="0">
                <a:solidFill>
                  <a:schemeClr val="tx1"/>
                </a:solidFill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</a:rPr>
              <a:t>текста</a:t>
            </a:r>
          </a:p>
          <a:p>
            <a:pPr marL="0" indent="0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	=&gt; Неточности, искажения</a:t>
            </a:r>
          </a:p>
          <a:p>
            <a:pPr marL="0" indent="0">
              <a:buNone/>
            </a:pPr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endParaRPr lang="ru-RU" sz="25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3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768752" cy="1148706"/>
          </a:xfrm>
        </p:spPr>
        <p:txBody>
          <a:bodyPr>
            <a:normAutofit fontScale="90000"/>
          </a:bodyPr>
          <a:lstStyle/>
          <a:p>
            <a:r>
              <a:rPr lang="ru-RU" sz="3300" dirty="0" smtClean="0">
                <a:solidFill>
                  <a:srgbClr val="000090"/>
                </a:solidFill>
              </a:rPr>
              <a:t>«Лексические» о</a:t>
            </a:r>
            <a:r>
              <a:rPr lang="ru-RU" sz="3300" noProof="0" dirty="0" smtClean="0">
                <a:solidFill>
                  <a:srgbClr val="000090"/>
                </a:solidFill>
              </a:rPr>
              <a:t>шибки, связанные с </a:t>
            </a:r>
            <a:r>
              <a:rPr lang="ru-RU" sz="3300" dirty="0" smtClean="0">
                <a:solidFill>
                  <a:srgbClr val="000090"/>
                </a:solidFill>
              </a:rPr>
              <a:t>«</a:t>
            </a:r>
            <a:r>
              <a:rPr lang="ru-RU" sz="3300" dirty="0">
                <a:solidFill>
                  <a:srgbClr val="000090"/>
                </a:solidFill>
              </a:rPr>
              <a:t>техникой» перевода</a:t>
            </a:r>
            <a:br>
              <a:rPr lang="ru-RU" sz="3300" dirty="0">
                <a:solidFill>
                  <a:srgbClr val="000090"/>
                </a:solidFill>
              </a:rPr>
            </a:br>
            <a:endParaRPr lang="ru-RU" sz="33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7920880" cy="54452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100" dirty="0" smtClean="0">
                <a:solidFill>
                  <a:schemeClr val="tx1"/>
                </a:solidFill>
              </a:rPr>
              <a:t>=&gt; Стилистические огрехи, буквализмы</a:t>
            </a:r>
          </a:p>
          <a:p>
            <a:pPr marL="0" indent="0">
              <a:buNone/>
            </a:pPr>
            <a:endParaRPr lang="ru-RU" sz="2500" dirty="0" smtClean="0">
              <a:solidFill>
                <a:schemeClr val="tx1"/>
              </a:solidFill>
            </a:endParaRPr>
          </a:p>
          <a:p>
            <a:r>
              <a:rPr lang="ru-RU" sz="2800" i="1" dirty="0"/>
              <a:t>*войска </a:t>
            </a:r>
            <a:r>
              <a:rPr lang="ru-RU" sz="2800" b="1" i="1" dirty="0" err="1"/>
              <a:t>Ефиопии</a:t>
            </a:r>
            <a:r>
              <a:rPr lang="ru-RU" sz="2800" i="1" dirty="0"/>
              <a:t>, *</a:t>
            </a:r>
            <a:r>
              <a:rPr lang="ru-RU" sz="2800" i="1" dirty="0" err="1"/>
              <a:t>Ли</a:t>
            </a:r>
            <a:r>
              <a:rPr lang="ru-RU" sz="2800" b="1" i="1" dirty="0" err="1"/>
              <a:t>б</a:t>
            </a:r>
            <a:r>
              <a:rPr lang="ru-RU" sz="2800" i="1" dirty="0" err="1"/>
              <a:t>ия</a:t>
            </a:r>
            <a:r>
              <a:rPr lang="ru-RU" sz="2800" i="1" dirty="0"/>
              <a:t>, </a:t>
            </a:r>
            <a:endParaRPr lang="ru-RU" sz="2800" i="1" dirty="0" smtClean="0"/>
          </a:p>
          <a:p>
            <a:r>
              <a:rPr lang="ru-RU" sz="2800" i="1" dirty="0" smtClean="0"/>
              <a:t>*</a:t>
            </a:r>
            <a:r>
              <a:rPr lang="ru-RU" sz="2800" b="1" i="1" dirty="0"/>
              <a:t>по информациям</a:t>
            </a:r>
            <a:r>
              <a:rPr lang="ru-RU" sz="2800" i="1" dirty="0"/>
              <a:t> от корреспондентов, </a:t>
            </a:r>
            <a:endParaRPr lang="ru-RU" sz="2800" i="1" dirty="0" smtClean="0"/>
          </a:p>
          <a:p>
            <a:r>
              <a:rPr lang="ru-RU" sz="2800" i="1" dirty="0" smtClean="0"/>
              <a:t>*интенсивные </a:t>
            </a:r>
            <a:r>
              <a:rPr lang="ru-RU" sz="2800" b="1" i="1" dirty="0"/>
              <a:t>оружейные</a:t>
            </a:r>
            <a:r>
              <a:rPr lang="ru-RU" sz="2800" i="1" dirty="0"/>
              <a:t> бои, </a:t>
            </a:r>
            <a:r>
              <a:rPr lang="ru-RU" sz="2800" i="1" dirty="0" smtClean="0"/>
              <a:t>*интенсивные </a:t>
            </a:r>
            <a:r>
              <a:rPr lang="ru-RU" sz="2800" b="1" i="1" dirty="0" smtClean="0"/>
              <a:t>боестолкновения</a:t>
            </a:r>
            <a:r>
              <a:rPr lang="ru-RU" sz="2800" i="1" dirty="0" smtClean="0"/>
              <a:t>; </a:t>
            </a:r>
          </a:p>
          <a:p>
            <a:pPr marL="0" indent="0">
              <a:buNone/>
            </a:pPr>
            <a:endParaRPr lang="ru-RU" sz="2800" i="1" dirty="0" smtClean="0"/>
          </a:p>
          <a:p>
            <a:r>
              <a:rPr lang="ru-RU" sz="2800" i="1" dirty="0" smtClean="0"/>
              <a:t>*</a:t>
            </a:r>
            <a:r>
              <a:rPr lang="ru-RU" sz="2800" i="1" dirty="0"/>
              <a:t>переговоры сталкиваются с </a:t>
            </a:r>
            <a:r>
              <a:rPr lang="ru-RU" sz="2800" b="1" i="1" dirty="0"/>
              <a:t>некоторым хаосом</a:t>
            </a:r>
            <a:r>
              <a:rPr lang="ru-RU" sz="2800" i="1" dirty="0"/>
              <a:t>, </a:t>
            </a:r>
            <a:endParaRPr lang="ru-RU" sz="2800" i="1" dirty="0" smtClean="0"/>
          </a:p>
          <a:p>
            <a:r>
              <a:rPr lang="ru-RU" sz="2800" i="1" dirty="0" smtClean="0"/>
              <a:t>*</a:t>
            </a:r>
            <a:r>
              <a:rPr lang="ru-RU" sz="2800" i="1" dirty="0"/>
              <a:t>об этих переговорах </a:t>
            </a:r>
            <a:r>
              <a:rPr lang="ru-RU" sz="2800" b="1" i="1" dirty="0"/>
              <a:t>раструбили на весь мир</a:t>
            </a:r>
            <a:r>
              <a:rPr lang="ru-RU" sz="2800" i="1" dirty="0" smtClean="0"/>
              <a:t>; </a:t>
            </a:r>
            <a:r>
              <a:rPr lang="ru-RU" sz="2800" dirty="0" smtClean="0"/>
              <a:t> </a:t>
            </a:r>
            <a:endParaRPr lang="ru-RU" sz="2800" i="1" dirty="0"/>
          </a:p>
          <a:p>
            <a:r>
              <a:rPr lang="ru-RU" sz="2800" i="1" dirty="0" smtClean="0"/>
              <a:t>*</a:t>
            </a:r>
            <a:r>
              <a:rPr lang="ru-RU" sz="2800" b="1" i="1" dirty="0"/>
              <a:t>увеличенное число</a:t>
            </a:r>
            <a:r>
              <a:rPr lang="ru-RU" sz="2800" i="1" dirty="0"/>
              <a:t> миротворческих сил </a:t>
            </a:r>
            <a:r>
              <a:rPr lang="ru-RU" sz="2800" b="1" i="1" dirty="0"/>
              <a:t>обречены</a:t>
            </a:r>
            <a:r>
              <a:rPr lang="ru-RU" sz="2800" i="1" dirty="0"/>
              <a:t> на поражение</a:t>
            </a:r>
            <a:r>
              <a:rPr lang="ru-RU" sz="2800" i="1" dirty="0" smtClean="0"/>
              <a:t>,</a:t>
            </a:r>
          </a:p>
          <a:p>
            <a:r>
              <a:rPr lang="ru-RU" sz="2800" dirty="0" smtClean="0"/>
              <a:t>*</a:t>
            </a:r>
            <a:r>
              <a:rPr lang="ru-RU" sz="2800" b="1" i="1" dirty="0" smtClean="0"/>
              <a:t>неизбежно, но</a:t>
            </a:r>
            <a:r>
              <a:rPr lang="ru-RU" sz="2800" i="1" dirty="0" smtClean="0"/>
              <a:t> эта ситуация изменилась.</a:t>
            </a:r>
            <a:endParaRPr lang="ru-RU" sz="2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65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6347713" cy="1320800"/>
          </a:xfrm>
        </p:spPr>
        <p:txBody>
          <a:bodyPr>
            <a:no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Спасибо за внимание!</a:t>
            </a:r>
            <a:br>
              <a:rPr kumimoji="0" lang="ru-RU" sz="3300" kern="1200" noProof="0" dirty="0" smtClean="0">
                <a:solidFill>
                  <a:srgbClr val="000090"/>
                </a:solidFill>
              </a:rPr>
            </a:br>
            <a:r>
              <a:rPr kumimoji="0" lang="ru-RU" sz="3300" kern="1200" noProof="0" dirty="0" smtClean="0">
                <a:solidFill>
                  <a:srgbClr val="000090"/>
                </a:solidFill>
              </a:rPr>
              <a:t/>
            </a:r>
            <a:br>
              <a:rPr kumimoji="0" lang="ru-RU" sz="3300" kern="1200" noProof="0" dirty="0" smtClean="0">
                <a:solidFill>
                  <a:srgbClr val="000090"/>
                </a:solidFill>
              </a:rPr>
            </a:br>
            <a:r>
              <a:rPr lang="ru-RU" sz="3300" dirty="0" smtClean="0">
                <a:solidFill>
                  <a:srgbClr val="000090"/>
                </a:solidFill>
              </a:rPr>
              <a:t>Приглашаю к дискуссии </a:t>
            </a:r>
            <a:r>
              <a:rPr lang="ru-RU" sz="3300" dirty="0" smtClean="0">
                <a:solidFill>
                  <a:srgbClr val="000090"/>
                </a:solidFill>
                <a:sym typeface="Wingdings"/>
              </a:rPr>
              <a:t></a:t>
            </a:r>
            <a:endParaRPr lang="ru-RU" sz="3300" noProof="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315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768752" cy="1148706"/>
          </a:xfrm>
        </p:spPr>
        <p:txBody>
          <a:bodyPr>
            <a:normAutofit/>
          </a:bodyPr>
          <a:lstStyle/>
          <a:p>
            <a:r>
              <a:rPr lang="ru-RU" sz="3300" noProof="0" dirty="0" smtClean="0">
                <a:solidFill>
                  <a:srgbClr val="000090"/>
                </a:solidFill>
              </a:rPr>
              <a:t>Трудности перевода</a:t>
            </a:r>
            <a:endParaRPr lang="ru-RU" sz="3300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09354"/>
            <a:ext cx="7920880" cy="3976742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000000"/>
              </a:solidFill>
            </a:endParaRPr>
          </a:p>
          <a:p>
            <a:r>
              <a:rPr lang="ru-RU" sz="3200" dirty="0" smtClean="0">
                <a:solidFill>
                  <a:srgbClr val="000000"/>
                </a:solidFill>
              </a:rPr>
              <a:t>Связаны с различием языков</a:t>
            </a:r>
          </a:p>
          <a:p>
            <a:r>
              <a:rPr lang="ru-RU" sz="3200" dirty="0" smtClean="0">
                <a:solidFill>
                  <a:srgbClr val="000000"/>
                </a:solidFill>
              </a:rPr>
              <a:t>Связаны </a:t>
            </a:r>
            <a:r>
              <a:rPr lang="ru-RU" sz="3200" dirty="0">
                <a:solidFill>
                  <a:srgbClr val="000000"/>
                </a:solidFill>
              </a:rPr>
              <a:t>с различием реальности</a:t>
            </a:r>
            <a:endParaRPr lang="ru-RU" sz="3200" dirty="0" smtClean="0">
              <a:solidFill>
                <a:srgbClr val="000000"/>
              </a:solidFill>
            </a:endParaRPr>
          </a:p>
          <a:p>
            <a:r>
              <a:rPr lang="ru-RU" sz="3200" dirty="0" smtClean="0">
                <a:solidFill>
                  <a:srgbClr val="000000"/>
                </a:solidFill>
              </a:rPr>
              <a:t>Связаны с различием ментальности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0647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004" y="188640"/>
            <a:ext cx="7128792" cy="1148706"/>
          </a:xfrm>
        </p:spPr>
        <p:txBody>
          <a:bodyPr>
            <a:noAutofit/>
          </a:bodyPr>
          <a:lstStyle/>
          <a:p>
            <a:r>
              <a:rPr lang="ru-RU" sz="3300" dirty="0">
                <a:solidFill>
                  <a:srgbClr val="000090"/>
                </a:solidFill>
              </a:rPr>
              <a:t>Жанрово-стилистические </a:t>
            </a:r>
            <a:r>
              <a:rPr lang="ru-RU" sz="3300" dirty="0" smtClean="0">
                <a:solidFill>
                  <a:srgbClr val="000090"/>
                </a:solidFill>
              </a:rPr>
              <a:t>особенности </a:t>
            </a:r>
            <a:r>
              <a:rPr kumimoji="0" lang="ru-RU" sz="3300" kern="1200" noProof="0" dirty="0" smtClean="0">
                <a:solidFill>
                  <a:srgbClr val="000090"/>
                </a:solidFill>
              </a:rPr>
              <a:t>публицистических текстов</a:t>
            </a:r>
            <a:endParaRPr lang="ru-RU" sz="3300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004" y="1916832"/>
            <a:ext cx="7560840" cy="3688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информационные статьи, официально-деловые документы, репортажи, сводки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0000"/>
                </a:solidFill>
              </a:rPr>
              <a:t>VS </a:t>
            </a:r>
            <a:endParaRPr lang="ru-RU" sz="32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rgbClr val="000000"/>
                </a:solidFill>
              </a:rPr>
              <a:t>э</a:t>
            </a:r>
            <a:r>
              <a:rPr lang="ru-RU" sz="3200" dirty="0" smtClean="0">
                <a:solidFill>
                  <a:srgbClr val="000000"/>
                </a:solidFill>
              </a:rPr>
              <a:t>ссе</a:t>
            </a:r>
            <a:r>
              <a:rPr lang="ru-RU" sz="3200" dirty="0">
                <a:solidFill>
                  <a:srgbClr val="000000"/>
                </a:solidFill>
              </a:rPr>
              <a:t>, научно-популярные </a:t>
            </a:r>
            <a:r>
              <a:rPr lang="ru-RU" sz="3200" dirty="0" smtClean="0">
                <a:solidFill>
                  <a:srgbClr val="000000"/>
                </a:solidFill>
              </a:rPr>
              <a:t>материалы,</a:t>
            </a:r>
            <a:endParaRPr lang="ru-RU" sz="32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аналитические статьи, комментарии </a:t>
            </a:r>
          </a:p>
        </p:txBody>
      </p:sp>
    </p:spTree>
    <p:extLst>
      <p:ext uri="{BB962C8B-B14F-4D97-AF65-F5344CB8AC3E}">
        <p14:creationId xmlns:p14="http://schemas.microsoft.com/office/powerpoint/2010/main" xmlns="" val="974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89200" cy="1148706"/>
          </a:xfrm>
        </p:spPr>
        <p:txBody>
          <a:bodyPr>
            <a:norm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Особенности публицистических текстов</a:t>
            </a:r>
            <a:endParaRPr lang="ru-RU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7560840" cy="5040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Фоновые знания</a:t>
            </a:r>
          </a:p>
          <a:p>
            <a:pPr lvl="1">
              <a:buFont typeface="Wingdings" charset="2"/>
              <a:buChar char="Ø"/>
            </a:pPr>
            <a:r>
              <a:rPr lang="ru-RU" sz="3200" dirty="0" smtClean="0">
                <a:solidFill>
                  <a:srgbClr val="000000"/>
                </a:solidFill>
              </a:rPr>
              <a:t>Реалии</a:t>
            </a:r>
          </a:p>
          <a:p>
            <a:pPr lvl="1">
              <a:buFont typeface="Wingdings" charset="2"/>
              <a:buChar char="Ø"/>
            </a:pPr>
            <a:r>
              <a:rPr lang="ru-RU" sz="3200" dirty="0" smtClean="0">
                <a:solidFill>
                  <a:srgbClr val="000000"/>
                </a:solidFill>
              </a:rPr>
              <a:t>Имена собственные</a:t>
            </a:r>
          </a:p>
          <a:p>
            <a:pPr lvl="1">
              <a:buFont typeface="Wingdings" charset="2"/>
              <a:buChar char="Ø"/>
            </a:pPr>
            <a:r>
              <a:rPr lang="ru-RU" sz="3200" dirty="0">
                <a:solidFill>
                  <a:srgbClr val="000000"/>
                </a:solidFill>
              </a:rPr>
              <a:t>Событийность</a:t>
            </a:r>
          </a:p>
          <a:p>
            <a:pPr lvl="1">
              <a:buFont typeface="Wingdings" charset="2"/>
              <a:buChar char="Ø"/>
            </a:pPr>
            <a:r>
              <a:rPr lang="ru-RU" sz="3200" dirty="0" err="1" smtClean="0">
                <a:solidFill>
                  <a:srgbClr val="000000"/>
                </a:solidFill>
              </a:rPr>
              <a:t>Интертекстуальность</a:t>
            </a:r>
            <a:endParaRPr lang="ru-RU" sz="3200" dirty="0" smtClean="0">
              <a:solidFill>
                <a:srgbClr val="000000"/>
              </a:solidFill>
            </a:endParaRPr>
          </a:p>
          <a:p>
            <a:pPr lvl="1">
              <a:buFont typeface="Wingdings" charset="2"/>
              <a:buChar char="Ø"/>
            </a:pPr>
            <a:r>
              <a:rPr lang="ru-RU" sz="3200" dirty="0">
                <a:solidFill>
                  <a:srgbClr val="000000"/>
                </a:solidFill>
              </a:rPr>
              <a:t>История</a:t>
            </a:r>
          </a:p>
          <a:p>
            <a:pPr lvl="1">
              <a:buFont typeface="Wingdings" charset="2"/>
              <a:buChar char="Ø"/>
            </a:pPr>
            <a:r>
              <a:rPr lang="ru-RU" sz="3200" dirty="0">
                <a:solidFill>
                  <a:srgbClr val="000000"/>
                </a:solidFill>
              </a:rPr>
              <a:t>Искусство</a:t>
            </a:r>
          </a:p>
          <a:p>
            <a:pPr lvl="1">
              <a:buFont typeface="Wingdings" charset="2"/>
              <a:buChar char="Ø"/>
            </a:pPr>
            <a:r>
              <a:rPr lang="ru-RU" sz="3200" dirty="0" smtClean="0">
                <a:solidFill>
                  <a:srgbClr val="000000"/>
                </a:solidFill>
              </a:rPr>
              <a:t>Культура и традиции</a:t>
            </a:r>
            <a:endParaRPr lang="ru-RU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2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89200" cy="1148706"/>
          </a:xfrm>
        </p:spPr>
        <p:txBody>
          <a:bodyPr>
            <a:norm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Особенности публицистических текстов</a:t>
            </a:r>
            <a:endParaRPr lang="ru-RU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7560840" cy="4896544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Фоновые знания</a:t>
            </a:r>
          </a:p>
          <a:p>
            <a:pPr lvl="3">
              <a:buFont typeface="Wingdings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Реалии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(транскрибирование, транслитерация, калькирование, словотворчество, экспликация, уподобление)</a:t>
            </a:r>
          </a:p>
          <a:p>
            <a:pPr lvl="3">
              <a:buFont typeface="Wingdings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Имена собственные </a:t>
            </a:r>
          </a:p>
          <a:p>
            <a:pPr marL="457200" lvl="1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(транскрипция и транслитерация, смешанный перевод)</a:t>
            </a:r>
          </a:p>
        </p:txBody>
      </p:sp>
    </p:spTree>
    <p:extLst>
      <p:ext uri="{BB962C8B-B14F-4D97-AF65-F5344CB8AC3E}">
        <p14:creationId xmlns:p14="http://schemas.microsoft.com/office/powerpoint/2010/main" xmlns="" val="13368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589200" cy="1148706"/>
          </a:xfrm>
        </p:spPr>
        <p:txBody>
          <a:bodyPr>
            <a:norm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Особенности публицистических текстов</a:t>
            </a:r>
            <a:endParaRPr lang="ru-RU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25254"/>
            <a:ext cx="7560840" cy="48965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Фоновые знания</a:t>
            </a:r>
          </a:p>
          <a:p>
            <a:pPr lvl="3">
              <a:buFont typeface="Wingdings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Событийность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(подбор эквивалента, экспликация)</a:t>
            </a:r>
            <a:endParaRPr lang="ru-RU" sz="3200" dirty="0">
              <a:solidFill>
                <a:srgbClr val="000000"/>
              </a:solidFill>
            </a:endParaRPr>
          </a:p>
          <a:p>
            <a:pPr lvl="3">
              <a:buFont typeface="Wingdings" charset="2"/>
              <a:buChar char="Ø"/>
            </a:pP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Интертекстуальность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(сохранение без указания источника, сохранение с указанием источника, использование официального варианта, локализация, экспликация)</a:t>
            </a:r>
          </a:p>
        </p:txBody>
      </p:sp>
    </p:spTree>
    <p:extLst>
      <p:ext uri="{BB962C8B-B14F-4D97-AF65-F5344CB8AC3E}">
        <p14:creationId xmlns:p14="http://schemas.microsoft.com/office/powerpoint/2010/main" xmlns="" val="21141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128792" cy="1148706"/>
          </a:xfrm>
        </p:spPr>
        <p:txBody>
          <a:bodyPr>
            <a:norm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Особенности публицистических текстов</a:t>
            </a:r>
            <a:endParaRPr lang="ru-RU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700808"/>
            <a:ext cx="792088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Лексико-семантические расхождения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Порядок слов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ru-RU" sz="3000" dirty="0" smtClean="0">
                <a:solidFill>
                  <a:schemeClr val="tx1"/>
                </a:solidFill>
              </a:rPr>
              <a:t>(</a:t>
            </a:r>
            <a:r>
              <a:rPr lang="ru-RU" sz="3000" dirty="0">
                <a:solidFill>
                  <a:schemeClr val="tx1"/>
                </a:solidFill>
              </a:rPr>
              <a:t>тема-</a:t>
            </a:r>
            <a:r>
              <a:rPr lang="ru-RU" sz="3000" dirty="0" err="1">
                <a:solidFill>
                  <a:schemeClr val="tx1"/>
                </a:solidFill>
              </a:rPr>
              <a:t>рематические</a:t>
            </a:r>
            <a:r>
              <a:rPr lang="ru-RU" sz="3000" dirty="0">
                <a:solidFill>
                  <a:schemeClr val="tx1"/>
                </a:solidFill>
              </a:rPr>
              <a:t> отношения</a:t>
            </a:r>
            <a:r>
              <a:rPr lang="ru-RU" sz="3000" dirty="0" smtClean="0">
                <a:solidFill>
                  <a:schemeClr val="tx1"/>
                </a:solidFill>
              </a:rPr>
              <a:t>)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Отдельные части речи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ru-RU" sz="3200" dirty="0">
                <a:solidFill>
                  <a:schemeClr val="tx1"/>
                </a:solidFill>
              </a:rPr>
              <a:t>(инфинитивы, причастия, </a:t>
            </a: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ru-RU" sz="3200" dirty="0" smtClean="0">
                <a:solidFill>
                  <a:schemeClr val="tx1"/>
                </a:solidFill>
              </a:rPr>
              <a:t>существительные </a:t>
            </a:r>
            <a:r>
              <a:rPr lang="en-US" sz="3200" dirty="0">
                <a:solidFill>
                  <a:schemeClr val="tx1"/>
                </a:solidFill>
              </a:rPr>
              <a:t>	</a:t>
            </a:r>
            <a:r>
              <a:rPr lang="ru-RU" sz="3200" dirty="0">
                <a:solidFill>
                  <a:schemeClr val="tx1"/>
                </a:solidFill>
              </a:rPr>
              <a:t>с широкой </a:t>
            </a:r>
            <a:r>
              <a:rPr lang="en-US" sz="3200" dirty="0" smtClean="0">
                <a:solidFill>
                  <a:schemeClr val="tx1"/>
                </a:solidFill>
              </a:rPr>
              <a:t>			 	</a:t>
            </a:r>
            <a:r>
              <a:rPr lang="ru-RU" sz="3200" dirty="0" smtClean="0">
                <a:solidFill>
                  <a:schemeClr val="tx1"/>
                </a:solidFill>
              </a:rPr>
              <a:t>семантикой </a:t>
            </a:r>
            <a:r>
              <a:rPr lang="ru-RU" sz="3200" dirty="0">
                <a:solidFill>
                  <a:schemeClr val="tx1"/>
                </a:solidFill>
              </a:rPr>
              <a:t>и др.)</a:t>
            </a:r>
          </a:p>
          <a:p>
            <a:endParaRPr lang="ru-RU" sz="2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1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128792" cy="1148706"/>
          </a:xfrm>
        </p:spPr>
        <p:txBody>
          <a:bodyPr>
            <a:norm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Особенности публицистических текстов</a:t>
            </a:r>
            <a:endParaRPr lang="ru-RU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484784"/>
            <a:ext cx="820891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Лексико-семантические расхождения</a:t>
            </a:r>
            <a:endParaRPr lang="ru-RU" sz="3200" dirty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Лексико-грамматические конструкции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dirty="0">
                <a:solidFill>
                  <a:schemeClr val="tx1"/>
                </a:solidFill>
              </a:rPr>
              <a:t>цепочки существительных в значении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определений</a:t>
            </a:r>
            <a:r>
              <a:rPr lang="ru-RU" sz="3200" dirty="0">
                <a:solidFill>
                  <a:schemeClr val="tx1"/>
                </a:solidFill>
              </a:rPr>
              <a:t>, причастные конструкции,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отрицания</a:t>
            </a:r>
            <a:r>
              <a:rPr lang="ru-RU" sz="3200" dirty="0">
                <a:solidFill>
                  <a:schemeClr val="tx1"/>
                </a:solidFill>
              </a:rPr>
              <a:t>, и др.)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Лексико-синтаксические структуры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(</a:t>
            </a:r>
            <a:r>
              <a:rPr lang="ru-RU" sz="3200" dirty="0">
                <a:solidFill>
                  <a:schemeClr val="tx1"/>
                </a:solidFill>
              </a:rPr>
              <a:t>абсолютные причастные конструкции, 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эмфатические </a:t>
            </a:r>
            <a:r>
              <a:rPr lang="ru-RU" sz="3200" dirty="0">
                <a:solidFill>
                  <a:schemeClr val="tx1"/>
                </a:solidFill>
              </a:rPr>
              <a:t>конструкции и др</a:t>
            </a:r>
            <a:r>
              <a:rPr lang="ru-RU" sz="3200" dirty="0" smtClean="0">
                <a:solidFill>
                  <a:schemeClr val="tx1"/>
                </a:solidFill>
              </a:rPr>
              <a:t>.)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96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128792" cy="1148706"/>
          </a:xfrm>
        </p:spPr>
        <p:txBody>
          <a:bodyPr>
            <a:normAutofit/>
          </a:bodyPr>
          <a:lstStyle/>
          <a:p>
            <a:r>
              <a:rPr kumimoji="0" lang="ru-RU" sz="3300" kern="1200" noProof="0" dirty="0" smtClean="0">
                <a:solidFill>
                  <a:srgbClr val="000090"/>
                </a:solidFill>
              </a:rPr>
              <a:t>Особенности публицистических текстов</a:t>
            </a:r>
            <a:endParaRPr lang="ru-RU" noProof="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756084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Лексико-семантические расхождения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Изменение порядка слов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Членение предложений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Объединение предложений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Опущение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Добавление</a:t>
            </a:r>
          </a:p>
          <a:p>
            <a:pPr lvl="1"/>
            <a:r>
              <a:rPr lang="ru-RU" sz="3200" dirty="0" smtClean="0">
                <a:solidFill>
                  <a:srgbClr val="000000"/>
                </a:solidFill>
              </a:rPr>
              <a:t>Замена</a:t>
            </a:r>
          </a:p>
        </p:txBody>
      </p:sp>
    </p:spTree>
    <p:extLst>
      <p:ext uri="{BB962C8B-B14F-4D97-AF65-F5344CB8AC3E}">
        <p14:creationId xmlns:p14="http://schemas.microsoft.com/office/powerpoint/2010/main" xmlns="" val="11183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Другое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466AC2"/>
      </a:accent1>
      <a:accent2>
        <a:srgbClr val="286AA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5CB9CA"/>
      </a:hlink>
      <a:folHlink>
        <a:srgbClr val="61B1D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99150D1-0F34-4771-9FCD-9825B58046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326</Words>
  <Application>Microsoft Office PowerPoint</Application>
  <PresentationFormat>Экран (4:3)</PresentationFormat>
  <Paragraphs>100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Трудности перевода публицистических текстов политической и  социально-экономической направленности</vt:lpstr>
      <vt:lpstr>Трудности перевода</vt:lpstr>
      <vt:lpstr>Жанрово-стилистические особенности публицистических текстов</vt:lpstr>
      <vt:lpstr>Особенности публицистических текстов</vt:lpstr>
      <vt:lpstr>Особенности публицистических текстов</vt:lpstr>
      <vt:lpstr>Особенности публицистических текстов</vt:lpstr>
      <vt:lpstr>Особенности публицистических текстов</vt:lpstr>
      <vt:lpstr>Особенности публицистических текстов</vt:lpstr>
      <vt:lpstr>Особенности публицистических текстов</vt:lpstr>
      <vt:lpstr>Особенности публицистических текстов</vt:lpstr>
      <vt:lpstr>Обучение лексике в рамках подготовки переводчиков отличается от  обучения лексике при обучении иностранному языку для целей общей коммуникации.</vt:lpstr>
      <vt:lpstr>«Лексические» ошибки, связанные с</vt:lpstr>
      <vt:lpstr>«Лексические» ошибки, связанные с «техникой» перевода </vt:lpstr>
      <vt:lpstr>Спасибо за внимание!  Приглашаю к дискуссии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2015-04-24T09:35:40Z</dcterms:created>
  <dcterms:modified xsi:type="dcterms:W3CDTF">2018-07-15T13:03:09Z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TC102202119990</vt:lpwstr>
  </property>
</Properties>
</file>