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notesMasterIdLst>
    <p:notesMasterId r:id="rId21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72" r:id="rId10"/>
    <p:sldId id="277" r:id="rId11"/>
    <p:sldId id="264" r:id="rId12"/>
    <p:sldId id="266" r:id="rId13"/>
    <p:sldId id="274" r:id="rId14"/>
    <p:sldId id="267" r:id="rId15"/>
    <p:sldId id="268" r:id="rId16"/>
    <p:sldId id="276" r:id="rId17"/>
    <p:sldId id="278" r:id="rId18"/>
    <p:sldId id="279" r:id="rId19"/>
    <p:sldId id="27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62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06E7D-0185-4F1B-96A0-E197BC35F821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A8238-A735-4522-8AAB-AF927DF32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67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1622-F3B5-4A03-AFC4-7D282A5CD40F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9E33-CF19-4B9B-8AA3-86E6353A3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45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1622-F3B5-4A03-AFC4-7D282A5CD40F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9E33-CF19-4B9B-8AA3-86E6353A3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97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1622-F3B5-4A03-AFC4-7D282A5CD40F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9E33-CF19-4B9B-8AA3-86E6353A3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175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1622-F3B5-4A03-AFC4-7D282A5CD40F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9E33-CF19-4B9B-8AA3-86E6353A3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006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1622-F3B5-4A03-AFC4-7D282A5CD40F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9E33-CF19-4B9B-8AA3-86E6353A3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29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1622-F3B5-4A03-AFC4-7D282A5CD40F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9E33-CF19-4B9B-8AA3-86E6353A3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522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1622-F3B5-4A03-AFC4-7D282A5CD40F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9E33-CF19-4B9B-8AA3-86E6353A3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631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1622-F3B5-4A03-AFC4-7D282A5CD40F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9E33-CF19-4B9B-8AA3-86E6353A3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22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1622-F3B5-4A03-AFC4-7D282A5CD40F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9E33-CF19-4B9B-8AA3-86E6353A3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498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1622-F3B5-4A03-AFC4-7D282A5CD40F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9E33-CF19-4B9B-8AA3-86E6353A3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690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1622-F3B5-4A03-AFC4-7D282A5CD40F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9E33-CF19-4B9B-8AA3-86E6353A3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98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D1622-F3B5-4A03-AFC4-7D282A5CD40F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49E33-CF19-4B9B-8AA3-86E6353A3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82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alexei.koutsenko@gmail.com" TargetMode="External"/><Relationship Id="rId2" Type="http://schemas.openxmlformats.org/officeDocument/2006/relationships/hyperlink" Target="https://e.mail.ru/compose?To=nechaeva.translator@gmail.com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hyperlink" Target="mailto:pankratova.veronikas@gmail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400817" y="341193"/>
            <a:ext cx="9144000" cy="16999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Опыт участия студентов-волонтеров в проекте </a:t>
            </a:r>
            <a:r>
              <a:rPr lang="en-US" dirty="0" smtClean="0"/>
              <a:t>Unique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8938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922" y="2218589"/>
            <a:ext cx="6560943" cy="446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r="82203" b="-5013"/>
          <a:stretch/>
        </p:blipFill>
        <p:spPr>
          <a:xfrm>
            <a:off x="10687685" y="94729"/>
            <a:ext cx="1449017" cy="140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6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2000" indent="-457200">
              <a:defRPr/>
            </a:pPr>
            <a:r>
              <a:rPr lang="ru-RU" b="1" dirty="0"/>
              <a:t>Менеджеры проекта: студенты РГПУ им. Герцена</a:t>
            </a:r>
          </a:p>
          <a:p>
            <a:pPr marL="72000" indent="-457200">
              <a:buNone/>
              <a:defRPr/>
            </a:pPr>
            <a:r>
              <a:rPr lang="ru-RU" dirty="0"/>
              <a:t>Мария </a:t>
            </a:r>
            <a:r>
              <a:rPr lang="ru-RU" dirty="0" err="1"/>
              <a:t>Жураковская</a:t>
            </a:r>
            <a:r>
              <a:rPr lang="ru-RU" dirty="0"/>
              <a:t> (2015-2016 учебный год)</a:t>
            </a:r>
          </a:p>
          <a:p>
            <a:pPr marL="72000" indent="-457200">
              <a:buNone/>
              <a:defRPr/>
            </a:pPr>
            <a:r>
              <a:rPr lang="ru-RU" dirty="0"/>
              <a:t>Татьяна </a:t>
            </a:r>
            <a:r>
              <a:rPr lang="ru-RU" dirty="0" err="1"/>
              <a:t>Белехова</a:t>
            </a:r>
            <a:r>
              <a:rPr lang="ru-RU" dirty="0"/>
              <a:t> (2016-2017 учебный год)</a:t>
            </a:r>
          </a:p>
          <a:p>
            <a:pPr marL="72000" indent="-457200">
              <a:buNone/>
              <a:defRPr/>
            </a:pPr>
            <a:r>
              <a:rPr lang="ru-RU" dirty="0"/>
              <a:t>Анастасия Молчанова и Ольга Кузнецова (2017-2018 учебный год)</a:t>
            </a:r>
          </a:p>
          <a:p>
            <a:pPr marL="72000" indent="-457200">
              <a:buNone/>
              <a:defRPr/>
            </a:pPr>
            <a:r>
              <a:rPr lang="ru-RU" dirty="0"/>
              <a:t>Алексей Куценко и Вероника Панкратова (2018-2019 учебный год)</a:t>
            </a:r>
            <a:endParaRPr lang="ru-RU" b="1" dirty="0"/>
          </a:p>
          <a:p>
            <a:pPr marL="72000" indent="-457200">
              <a:defRPr/>
            </a:pPr>
            <a:r>
              <a:rPr lang="ru-RU" b="1" dirty="0"/>
              <a:t>Переводчики и редакторы проекта</a:t>
            </a:r>
            <a:r>
              <a:rPr lang="ru-RU" dirty="0"/>
              <a:t>: </a:t>
            </a:r>
          </a:p>
          <a:p>
            <a:pPr marL="72000" indent="-457200">
              <a:buNone/>
              <a:defRPr/>
            </a:pPr>
            <a:r>
              <a:rPr lang="ru-RU" b="1" dirty="0"/>
              <a:t>Студенты-переводчики из Санкт-Петербурга, Москвы, Казани, Екатеринбурга, Минска</a:t>
            </a:r>
            <a:r>
              <a:rPr lang="ru-RU" b="1"/>
              <a:t>, </a:t>
            </a:r>
            <a:r>
              <a:rPr lang="ru-RU" b="1" smtClean="0"/>
              <a:t>Львова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8843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33266"/>
            <a:ext cx="10515600" cy="1325563"/>
          </a:xfrm>
        </p:spPr>
        <p:txBody>
          <a:bodyPr/>
          <a:lstStyle/>
          <a:p>
            <a:r>
              <a:rPr lang="ru-RU" dirty="0" smtClean="0"/>
              <a:t>Этапы работы: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9177" y="4607"/>
            <a:ext cx="9912824" cy="685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1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094" y="107451"/>
            <a:ext cx="10515600" cy="1325563"/>
          </a:xfrm>
        </p:spPr>
        <p:txBody>
          <a:bodyPr/>
          <a:lstStyle/>
          <a:p>
            <a:r>
              <a:rPr lang="ru-RU" dirty="0" smtClean="0"/>
              <a:t>Групповая работа:</a:t>
            </a:r>
            <a:endParaRPr lang="ru-RU" dirty="0"/>
          </a:p>
        </p:txBody>
      </p:sp>
      <p:pic>
        <p:nvPicPr>
          <p:cNvPr id="4" name="Объект 3" descr="C:\Users\Нечаев Денис\Desktop\Наташа\МКВД\8. Юник_Скриншот групповой работы в SmartCAT 2 от 2017-01-17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094" y="1433014"/>
            <a:ext cx="10440536" cy="5295331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31301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37" y="27485"/>
            <a:ext cx="10515600" cy="929588"/>
          </a:xfrm>
        </p:spPr>
        <p:txBody>
          <a:bodyPr/>
          <a:lstStyle/>
          <a:p>
            <a:r>
              <a:rPr lang="ru-RU" dirty="0" smtClean="0"/>
              <a:t>Групповой чат</a:t>
            </a:r>
            <a:endParaRPr lang="ru-RU" dirty="0"/>
          </a:p>
        </p:txBody>
      </p:sp>
      <p:pic>
        <p:nvPicPr>
          <p:cNvPr id="4" name="Picture 3" descr="C:\Users\Виктор\Desktop\2017-01-29_16-24-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957073"/>
            <a:ext cx="3551379" cy="576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55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/>
              <a:t>Результаты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Опубликованные </a:t>
            </a:r>
            <a:r>
              <a:rPr lang="ru-RU" sz="3600" dirty="0"/>
              <a:t>переводы на сайте фонда </a:t>
            </a:r>
            <a:r>
              <a:rPr lang="ru-RU" sz="3600" dirty="0" err="1"/>
              <a:t>Unique</a:t>
            </a:r>
            <a:r>
              <a:rPr lang="ru-RU" sz="3600" dirty="0"/>
              <a:t>: www.rarechromo.org </a:t>
            </a:r>
          </a:p>
          <a:p>
            <a:r>
              <a:rPr lang="ru-RU" sz="3600" dirty="0"/>
              <a:t>Базы переводов (базовая и текущая)</a:t>
            </a:r>
          </a:p>
          <a:p>
            <a:r>
              <a:rPr lang="ru-RU" sz="3600" dirty="0"/>
              <a:t>Терминологическая база (364 </a:t>
            </a:r>
            <a:r>
              <a:rPr lang="ru-RU" sz="3600" dirty="0" smtClean="0"/>
              <a:t>термина)</a:t>
            </a:r>
            <a:endParaRPr lang="ru-RU" sz="3600" dirty="0"/>
          </a:p>
          <a:p>
            <a:r>
              <a:rPr lang="ru-RU" sz="3600" dirty="0" err="1"/>
              <a:t>Style</a:t>
            </a:r>
            <a:r>
              <a:rPr lang="ru-RU" sz="3600" dirty="0"/>
              <a:t> </a:t>
            </a:r>
            <a:r>
              <a:rPr lang="ru-RU" sz="3600" dirty="0" err="1"/>
              <a:t>guide</a:t>
            </a:r>
            <a:r>
              <a:rPr lang="ru-RU" sz="3600" dirty="0"/>
              <a:t> для переводчиков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996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38" y="0"/>
            <a:ext cx="10371161" cy="1078173"/>
          </a:xfrm>
        </p:spPr>
        <p:txBody>
          <a:bodyPr/>
          <a:lstStyle/>
          <a:p>
            <a:r>
              <a:rPr lang="ru-RU" altLang="ru-RU" b="1" dirty="0"/>
              <a:t>План работы «ЮНИК 2018-2019»</a:t>
            </a:r>
            <a:endParaRPr lang="ru-RU" dirty="0"/>
          </a:p>
        </p:txBody>
      </p:sp>
      <p:pic>
        <p:nvPicPr>
          <p:cNvPr id="4" name="tabl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369" y="822764"/>
            <a:ext cx="9009698" cy="60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472" y="0"/>
            <a:ext cx="10515600" cy="1325563"/>
          </a:xfrm>
        </p:spPr>
        <p:txBody>
          <a:bodyPr/>
          <a:lstStyle/>
          <a:p>
            <a:r>
              <a:rPr lang="ru-RU" dirty="0" smtClean="0"/>
              <a:t>Проект </a:t>
            </a:r>
            <a:r>
              <a:rPr lang="en-US" dirty="0" smtClean="0"/>
              <a:t>Unique </a:t>
            </a:r>
            <a:r>
              <a:rPr lang="ru-RU" dirty="0" smtClean="0"/>
              <a:t>– это возможность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64776"/>
            <a:ext cx="10515600" cy="534992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sz="3200" dirty="0"/>
              <a:t>получить </a:t>
            </a:r>
            <a:r>
              <a:rPr lang="ru-RU" sz="3200" b="1" dirty="0"/>
              <a:t>опыт в области медицинского перевода </a:t>
            </a:r>
            <a:r>
              <a:rPr lang="ru-RU" sz="3200" dirty="0"/>
              <a:t>научно-популярного текста;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3200" dirty="0"/>
              <a:t>получить </a:t>
            </a:r>
            <a:r>
              <a:rPr lang="ru-RU" sz="3200" b="1" dirty="0"/>
              <a:t>опыт работы над групповым проектом в системе автоматизированного перевода;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3200" b="1" dirty="0"/>
              <a:t>пополнить свое переводческое портфолио ссылкой на официально опубликованный перевод на сайте </a:t>
            </a:r>
            <a:r>
              <a:rPr lang="ru-RU" sz="3200" dirty="0"/>
              <a:t>http://www.rarechromo.org/html/DisorderGuidesTranslations.asp;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3200" dirty="0"/>
              <a:t>пополнить свое портфолио </a:t>
            </a:r>
            <a:r>
              <a:rPr lang="ru-RU" sz="3200" b="1" dirty="0"/>
              <a:t>благодарностью от фонда </a:t>
            </a:r>
            <a:r>
              <a:rPr lang="ru-RU" sz="3200" b="1" dirty="0" err="1"/>
              <a:t>Unique</a:t>
            </a:r>
            <a:r>
              <a:rPr lang="ru-RU" sz="3200" b="1" dirty="0"/>
              <a:t>, подтверждающей, что вы принимали участие в этом переводе. 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0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Менеджеры</a:t>
            </a:r>
            <a:r>
              <a:rPr lang="en-US" dirty="0" smtClean="0"/>
              <a:t> 2018-2019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Куценко Алексей </a:t>
            </a:r>
          </a:p>
          <a:p>
            <a:r>
              <a:rPr lang="en-US" dirty="0"/>
              <a:t>alexei.koutsenko@gmail.com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" t="12586" r="-3704"/>
          <a:stretch/>
        </p:blipFill>
        <p:spPr>
          <a:xfrm>
            <a:off x="839788" y="2871074"/>
            <a:ext cx="4586036" cy="3384645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Панкратова Вероника</a:t>
            </a:r>
          </a:p>
          <a:p>
            <a:r>
              <a:rPr lang="en-US" dirty="0" smtClean="0"/>
              <a:t>pankratova.veronikas@gmail.com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25739" r="14228" b="31070"/>
          <a:stretch/>
        </p:blipFill>
        <p:spPr>
          <a:xfrm>
            <a:off x="6172200" y="2871074"/>
            <a:ext cx="4422261" cy="33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7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27898" y="1681163"/>
            <a:ext cx="5418060" cy="3684588"/>
          </a:xfrm>
        </p:spPr>
        <p:txBody>
          <a:bodyPr>
            <a:normAutofit/>
          </a:bodyPr>
          <a:lstStyle/>
          <a:p>
            <a:r>
              <a:rPr lang="ru-RU" altLang="ru-RU" dirty="0" smtClean="0"/>
              <a:t>Нечаева Наталья</a:t>
            </a:r>
          </a:p>
          <a:p>
            <a:r>
              <a:rPr lang="de-DE" altLang="ru-RU" dirty="0" smtClean="0">
                <a:latin typeface="Gill Sans MT" panose="020B0502020104020203" pitchFamily="34" charset="0"/>
                <a:hlinkClick r:id="rId2"/>
              </a:rPr>
              <a:t>nechaeva.translator@gmail.com</a:t>
            </a:r>
            <a:endParaRPr lang="ru-RU" altLang="ru-RU" dirty="0" smtClean="0">
              <a:hlinkClick r:id="rId2"/>
            </a:endParaRPr>
          </a:p>
          <a:p>
            <a:endParaRPr lang="ru-RU" altLang="ru-RU" dirty="0" smtClean="0">
              <a:hlinkClick r:id="rId2"/>
            </a:endParaRPr>
          </a:p>
          <a:p>
            <a:r>
              <a:rPr lang="de-DE" altLang="ru-RU" u="sng" dirty="0" smtClean="0">
                <a:latin typeface="Gill Sans MT" panose="020B0502020104020203" pitchFamily="34" charset="0"/>
              </a:rPr>
              <a:t>http://depttrans</a:t>
            </a:r>
            <a:r>
              <a:rPr lang="ru-RU" altLang="ru-RU" u="sng" dirty="0" smtClean="0">
                <a:latin typeface="Gill Sans MT" panose="020B0502020104020203" pitchFamily="34" charset="0"/>
              </a:rPr>
              <a:t>-</a:t>
            </a:r>
            <a:r>
              <a:rPr lang="de-DE" altLang="ru-RU" u="sng" dirty="0" smtClean="0">
                <a:latin typeface="Gill Sans MT" panose="020B0502020104020203" pitchFamily="34" charset="0"/>
              </a:rPr>
              <a:t>herzen.jimdo.com</a:t>
            </a:r>
            <a:r>
              <a:rPr lang="de-DE" altLang="ru-RU" dirty="0" smtClean="0">
                <a:latin typeface="Gill Sans MT" panose="020B0502020104020203" pitchFamily="34" charset="0"/>
              </a:rPr>
              <a:t> </a:t>
            </a:r>
            <a:endParaRPr lang="de-DE" altLang="ru-RU" dirty="0">
              <a:latin typeface="Gill Sans MT" panose="020B0502020104020203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6534318" y="1681163"/>
            <a:ext cx="5469690" cy="3684588"/>
          </a:xfrm>
        </p:spPr>
        <p:txBody>
          <a:bodyPr/>
          <a:lstStyle/>
          <a:p>
            <a:r>
              <a:rPr lang="ru-RU" dirty="0" smtClean="0"/>
              <a:t>Куценко </a:t>
            </a:r>
            <a:r>
              <a:rPr lang="ru-RU" dirty="0"/>
              <a:t>Алексей 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alexei.koutsenko@gmail.com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Панкратова Вероника </a:t>
            </a:r>
            <a:endParaRPr lang="ru-RU" dirty="0" smtClean="0"/>
          </a:p>
          <a:p>
            <a:r>
              <a:rPr lang="en-US" dirty="0" smtClean="0">
                <a:hlinkClick r:id="rId4"/>
              </a:rPr>
              <a:t>pankratova.veronikas@gmail.com</a:t>
            </a:r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Picture 2" descr="http://www.herzen.spb.ru/img/files/inyaz/perevod/zastavka_kafedra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82" y="4649786"/>
            <a:ext cx="6769100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33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4511722" cy="1325563"/>
          </a:xfrm>
        </p:spPr>
        <p:txBody>
          <a:bodyPr/>
          <a:lstStyle/>
          <a:p>
            <a:r>
              <a:rPr lang="ru-RU" dirty="0" err="1"/>
              <a:t>Юник</a:t>
            </a:r>
            <a:r>
              <a:rPr lang="ru-RU" dirty="0"/>
              <a:t> (</a:t>
            </a:r>
            <a:r>
              <a:rPr lang="ru-RU" dirty="0" err="1"/>
              <a:t>Unique</a:t>
            </a:r>
            <a:r>
              <a:rPr lang="ru-RU" dirty="0"/>
              <a:t>)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38200" y="1852920"/>
            <a:ext cx="10515600" cy="4351338"/>
          </a:xfrm>
        </p:spPr>
        <p:txBody>
          <a:bodyPr/>
          <a:lstStyle/>
          <a:p>
            <a:r>
              <a:rPr lang="ru-RU" dirty="0"/>
              <a:t>Международная группа поддержки семей с редкими хромосомными  отклонениями</a:t>
            </a:r>
          </a:p>
          <a:p>
            <a:r>
              <a:rPr lang="ru-RU" dirty="0"/>
              <a:t>Группа </a:t>
            </a:r>
            <a:r>
              <a:rPr lang="en-US" dirty="0" smtClean="0"/>
              <a:t>Unique</a:t>
            </a:r>
            <a:r>
              <a:rPr lang="ru-RU" dirty="0" smtClean="0"/>
              <a:t> </a:t>
            </a:r>
            <a:r>
              <a:rPr lang="ru-RU" dirty="0"/>
              <a:t>была образована в Великобритании в 1984 году </a:t>
            </a:r>
          </a:p>
          <a:p>
            <a:r>
              <a:rPr lang="ru-RU" dirty="0" smtClean="0"/>
              <a:t>14 700 </a:t>
            </a:r>
            <a:r>
              <a:rPr lang="ru-RU" dirty="0"/>
              <a:t>членов из 100 стран мира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884" y="0"/>
            <a:ext cx="1658256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2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Основные задачи Группы </a:t>
            </a:r>
            <a:r>
              <a:rPr lang="en-US" dirty="0" smtClean="0"/>
              <a:t>Unique</a:t>
            </a:r>
            <a:r>
              <a:rPr lang="ru-RU" dirty="0" smtClean="0"/>
              <a:t> </a:t>
            </a:r>
            <a:r>
              <a:rPr lang="ru-RU" dirty="0"/>
              <a:t>в России: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5"/>
            <a:ext cx="5480713" cy="4779678"/>
          </a:xfrm>
        </p:spPr>
        <p:txBody>
          <a:bodyPr>
            <a:normAutofit/>
          </a:bodyPr>
          <a:lstStyle/>
          <a:p>
            <a:r>
              <a:rPr lang="ru-RU" dirty="0"/>
              <a:t>Перевод  брошюр по хромосомным отклонениям на русский язык и их </a:t>
            </a:r>
            <a:r>
              <a:rPr lang="ru-RU" dirty="0" err="1"/>
              <a:t>валидирование</a:t>
            </a:r>
            <a:r>
              <a:rPr lang="ru-RU" dirty="0"/>
              <a:t> российскими врачами-генетиками </a:t>
            </a:r>
          </a:p>
          <a:p>
            <a:r>
              <a:rPr lang="ru-RU" dirty="0" smtClean="0"/>
              <a:t>Информирование </a:t>
            </a:r>
            <a:r>
              <a:rPr lang="ru-RU" dirty="0"/>
              <a:t>семей в местах диагностирования, медицинских центрах и медицинских институтах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010" y="1825625"/>
            <a:ext cx="3383573" cy="47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7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568" y="2498982"/>
            <a:ext cx="3853006" cy="4359018"/>
          </a:xfrm>
          <a:prstGeom prst="rect">
            <a:avLst/>
          </a:prstGeom>
        </p:spPr>
      </p:pic>
      <p:pic>
        <p:nvPicPr>
          <p:cNvPr id="5" name="Picture 16" descr="T8M front 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00000">
            <a:off x="7218592" y="2132260"/>
            <a:ext cx="2537419" cy="36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3568" y="404664"/>
            <a:ext cx="113270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Более</a:t>
            </a:r>
            <a:r>
              <a:rPr lang="en-GB" sz="3200" dirty="0" smtClean="0"/>
              <a:t> 160 </a:t>
            </a:r>
            <a:r>
              <a:rPr lang="ru-RU" sz="3200" dirty="0" smtClean="0"/>
              <a:t>брошюр по редким хромосомным отклонениям находятся в свободном доступе на сайте </a:t>
            </a:r>
            <a:r>
              <a:rPr lang="en-US" sz="3200" dirty="0" smtClean="0"/>
              <a:t>www.rarechromo.org</a:t>
            </a:r>
            <a:endParaRPr lang="en-US" sz="3200" dirty="0"/>
          </a:p>
        </p:txBody>
      </p:sp>
      <p:pic>
        <p:nvPicPr>
          <p:cNvPr id="7" name="Picture 12" descr="2q23.1 microdeletion syndrome Front p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100000">
            <a:off x="1593963" y="2809089"/>
            <a:ext cx="2537421" cy="3600000"/>
          </a:xfrm>
          <a:prstGeom prst="rect">
            <a:avLst/>
          </a:prstGeom>
          <a:ln w="6350">
            <a:solidFill>
              <a:srgbClr val="005BAA"/>
            </a:solidFill>
          </a:ln>
        </p:spPr>
      </p:pic>
      <p:pic>
        <p:nvPicPr>
          <p:cNvPr id="8" name="Picture 14" descr="1p36 deletion front pa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60000">
            <a:off x="3296938" y="2056486"/>
            <a:ext cx="2537419" cy="3600000"/>
          </a:xfrm>
          <a:prstGeom prst="rect">
            <a:avLst/>
          </a:prstGeom>
          <a:ln>
            <a:solidFill>
              <a:srgbClr val="005BAA"/>
            </a:solidFill>
          </a:ln>
        </p:spPr>
      </p:pic>
      <p:pic>
        <p:nvPicPr>
          <p:cNvPr id="9" name="Picture 10" descr="22q11.2 distal deletion syndrome front pag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77394" y="1764538"/>
            <a:ext cx="2537419" cy="3600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8127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Информационные брошюры по методам исследований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227" y="2101755"/>
            <a:ext cx="9003768" cy="433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1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36089" y="300251"/>
            <a:ext cx="8147248" cy="16377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Брошюры по практическим аспектам жизни</a:t>
            </a:r>
            <a:r>
              <a:rPr lang="ru-RU" sz="2400" b="1" dirty="0" smtClean="0">
                <a:solidFill>
                  <a:srgbClr val="0000CC"/>
                </a:solidFill>
                <a:latin typeface="Gill Sans MT" pitchFamily="34" charset="0"/>
              </a:rPr>
              <a:t/>
            </a:r>
            <a:br>
              <a:rPr lang="ru-RU" sz="2400" b="1" dirty="0" smtClean="0">
                <a:solidFill>
                  <a:srgbClr val="0000CC"/>
                </a:solidFill>
                <a:latin typeface="Gill Sans MT" pitchFamily="34" charset="0"/>
              </a:rPr>
            </a:br>
            <a:endParaRPr lang="ru-RU" sz="2400" b="1" dirty="0">
              <a:solidFill>
                <a:srgbClr val="0000CC"/>
              </a:solidFill>
              <a:latin typeface="Gill Sans MT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2153" y="1621855"/>
            <a:ext cx="3168352" cy="47852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569" y="1621915"/>
            <a:ext cx="3191750" cy="4733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06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72" y="26099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Детские комиксы </a:t>
            </a:r>
            <a:endParaRPr lang="ru-RU" dirty="0"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272" y="1600198"/>
            <a:ext cx="3178427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83" y="1600198"/>
            <a:ext cx="3184936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88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Группа </a:t>
            </a:r>
            <a:r>
              <a:rPr lang="en-US" dirty="0" smtClean="0"/>
              <a:t>Unique</a:t>
            </a:r>
            <a:r>
              <a:rPr lang="ru-RU" dirty="0" smtClean="0"/>
              <a:t> </a:t>
            </a:r>
            <a:r>
              <a:rPr lang="ru-RU" dirty="0"/>
              <a:t>и студенческое </a:t>
            </a:r>
            <a:r>
              <a:rPr lang="ru-RU" dirty="0" smtClean="0"/>
              <a:t>объединение  </a:t>
            </a:r>
            <a:r>
              <a:rPr lang="ru-RU" dirty="0"/>
              <a:t>«Волонтёрское переводческое агентство</a:t>
            </a:r>
            <a:r>
              <a:rPr lang="ru-RU" dirty="0" smtClean="0"/>
              <a:t>» (кафедра перевода РГПУ им. А. И. Герцена)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35058"/>
            <a:ext cx="10515600" cy="4351338"/>
          </a:xfrm>
        </p:spPr>
        <p:txBody>
          <a:bodyPr/>
          <a:lstStyle/>
          <a:p>
            <a:r>
              <a:rPr lang="ru-RU" dirty="0"/>
              <a:t>Сотрудничество с декабря 2015 года</a:t>
            </a:r>
          </a:p>
          <a:p>
            <a:r>
              <a:rPr lang="ru-RU" dirty="0"/>
              <a:t>Переведены </a:t>
            </a:r>
            <a:r>
              <a:rPr lang="ru-RU" dirty="0" smtClean="0"/>
              <a:t>19 </a:t>
            </a:r>
            <a:r>
              <a:rPr lang="ru-RU" dirty="0"/>
              <a:t>брошюр</a:t>
            </a:r>
          </a:p>
          <a:p>
            <a:r>
              <a:rPr lang="ru-RU" dirty="0"/>
              <a:t>В 2015-2016 годах  в переводах приняли участие 43 студента 3 и 4 курсов переводческого отделения РГПУ им. А.И. Герцена</a:t>
            </a:r>
          </a:p>
          <a:p>
            <a:r>
              <a:rPr lang="ru-RU" dirty="0"/>
              <a:t>В феврале 2016 года РГПУ им. А.И. Герцена и Группа </a:t>
            </a:r>
            <a:r>
              <a:rPr lang="en-US" dirty="0" smtClean="0"/>
              <a:t>Unique</a:t>
            </a:r>
            <a:r>
              <a:rPr lang="ru-RU" dirty="0" smtClean="0"/>
              <a:t> </a:t>
            </a:r>
            <a:r>
              <a:rPr lang="ru-RU" dirty="0"/>
              <a:t>стали социальными партнерами</a:t>
            </a:r>
          </a:p>
        </p:txBody>
      </p:sp>
    </p:spTree>
    <p:extLst>
      <p:ext uri="{BB962C8B-B14F-4D97-AF65-F5344CB8AC3E}">
        <p14:creationId xmlns:p14="http://schemas.microsoft.com/office/powerpoint/2010/main" val="301135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376" y="284872"/>
            <a:ext cx="10515600" cy="1325563"/>
          </a:xfrm>
        </p:spPr>
        <p:txBody>
          <a:bodyPr/>
          <a:lstStyle/>
          <a:p>
            <a:r>
              <a:rPr lang="ru-RU" dirty="0" smtClean="0"/>
              <a:t>Участники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308" y="1637731"/>
            <a:ext cx="11135436" cy="5738883"/>
          </a:xfrm>
        </p:spPr>
        <p:txBody>
          <a:bodyPr>
            <a:normAutofit/>
          </a:bodyPr>
          <a:lstStyle/>
          <a:p>
            <a:pPr marL="72000" indent="-457200">
              <a:defRPr/>
            </a:pPr>
            <a:r>
              <a:rPr lang="ru-RU" b="1" dirty="0"/>
              <a:t>Куратор проекта</a:t>
            </a:r>
            <a:r>
              <a:rPr lang="ru-RU" dirty="0"/>
              <a:t>: </a:t>
            </a:r>
          </a:p>
          <a:p>
            <a:pPr marL="72000" indent="-457200">
              <a:buNone/>
              <a:defRPr/>
            </a:pPr>
            <a:r>
              <a:rPr lang="ru-RU" dirty="0"/>
              <a:t>Наталья Нечаева (доцент кафедры перевода РГПУ</a:t>
            </a:r>
            <a:r>
              <a:rPr lang="en-US" dirty="0"/>
              <a:t> </a:t>
            </a:r>
            <a:r>
              <a:rPr lang="ru-RU" dirty="0"/>
              <a:t>им. А. И. Герцена)</a:t>
            </a:r>
          </a:p>
          <a:p>
            <a:pPr marL="72000" indent="-457200">
              <a:defRPr/>
            </a:pPr>
            <a:r>
              <a:rPr lang="ru-RU" b="1" dirty="0"/>
              <a:t>Заказчик и консультант проекта</a:t>
            </a:r>
            <a:r>
              <a:rPr lang="ru-RU" dirty="0"/>
              <a:t>: </a:t>
            </a:r>
          </a:p>
          <a:p>
            <a:pPr marL="72000" indent="-457200">
              <a:buNone/>
              <a:defRPr/>
            </a:pPr>
            <a:r>
              <a:rPr lang="ru-RU" dirty="0"/>
              <a:t>Екатерина Векшина (фонд </a:t>
            </a:r>
            <a:r>
              <a:rPr lang="en-US" dirty="0"/>
              <a:t>Unique</a:t>
            </a:r>
            <a:r>
              <a:rPr lang="ru-RU" dirty="0"/>
              <a:t>)</a:t>
            </a:r>
          </a:p>
          <a:p>
            <a:pPr marL="72000" indent="-457200">
              <a:defRPr/>
            </a:pPr>
            <a:r>
              <a:rPr lang="ru-RU" b="1" dirty="0"/>
              <a:t>Выпускающие редакторы проекта: </a:t>
            </a:r>
          </a:p>
          <a:p>
            <a:pPr marL="72000" indent="-457200">
              <a:buNone/>
              <a:defRPr/>
            </a:pPr>
            <a:r>
              <a:rPr lang="ru-RU" b="1" dirty="0"/>
              <a:t>ведущие российские генетики</a:t>
            </a:r>
          </a:p>
          <a:p>
            <a:pPr marL="72000" indent="-457200">
              <a:buNone/>
              <a:defRPr/>
            </a:pPr>
            <a:r>
              <a:rPr lang="ru-RU" dirty="0"/>
              <a:t>Лебедев И.Н., Опарина Н.В., Новоселова О.Г., Померанцева Е.А. и др.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69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1779</TotalTime>
  <Words>396</Words>
  <Application>Microsoft Office PowerPoint</Application>
  <PresentationFormat>Произвольный</PresentationFormat>
  <Paragraphs>62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Опыт участия студентов-волонтеров в проекте Unique</vt:lpstr>
      <vt:lpstr>Юник (Unique)</vt:lpstr>
      <vt:lpstr>Основные задачи Группы Unique в России:</vt:lpstr>
      <vt:lpstr>Презентация PowerPoint</vt:lpstr>
      <vt:lpstr>Информационные брошюры по методам исследований</vt:lpstr>
      <vt:lpstr>Презентация PowerPoint</vt:lpstr>
      <vt:lpstr>Презентация PowerPoint</vt:lpstr>
      <vt:lpstr>Группа Unique и студенческое объединение  «Волонтёрское переводческое агентство» (кафедра перевода РГПУ им. А. И. Герцена)</vt:lpstr>
      <vt:lpstr>Участники</vt:lpstr>
      <vt:lpstr>Участники</vt:lpstr>
      <vt:lpstr>Этапы работы:</vt:lpstr>
      <vt:lpstr>Групповая работа:</vt:lpstr>
      <vt:lpstr>Презентация PowerPoint</vt:lpstr>
      <vt:lpstr>Групповой чат</vt:lpstr>
      <vt:lpstr>Результаты</vt:lpstr>
      <vt:lpstr>План работы «ЮНИК 2018-2019»</vt:lpstr>
      <vt:lpstr>Проект Unique – это возможность</vt:lpstr>
      <vt:lpstr>Менеджеры 2018-2019: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Юник (Unique)</dc:title>
  <dc:creator>Вероника</dc:creator>
  <cp:lastModifiedBy>alexkucenko@outlook.com</cp:lastModifiedBy>
  <cp:revision>21</cp:revision>
  <dcterms:created xsi:type="dcterms:W3CDTF">2018-07-04T20:43:09Z</dcterms:created>
  <dcterms:modified xsi:type="dcterms:W3CDTF">2018-07-16T22:12:30Z</dcterms:modified>
</cp:coreProperties>
</file>