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6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6254883716624088E-2"/>
          <c:y val="2.8113848542359682E-2"/>
          <c:w val="0.58587101433174105"/>
          <c:h val="0.8504461320952417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Родной язык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Коммуникат. навыки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Иностранный язык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Кругозор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Желание учиться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Терминология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Владение IT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Теор.+практ.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/>
        <c:axId val="83801600"/>
        <c:axId val="83803136"/>
      </c:barChart>
      <c:catAx>
        <c:axId val="83801600"/>
        <c:scaling>
          <c:orientation val="minMax"/>
        </c:scaling>
        <c:axPos val="l"/>
        <c:numFmt formatCode="General" sourceLinked="1"/>
        <c:tickLblPos val="nextTo"/>
        <c:crossAx val="83803136"/>
        <c:crosses val="autoZero"/>
        <c:auto val="1"/>
        <c:lblAlgn val="ctr"/>
        <c:lblOffset val="100"/>
      </c:catAx>
      <c:valAx>
        <c:axId val="83803136"/>
        <c:scaling>
          <c:orientation val="minMax"/>
        </c:scaling>
        <c:axPos val="b"/>
        <c:majorGridlines/>
        <c:numFmt formatCode="General" sourceLinked="1"/>
        <c:tickLblPos val="nextTo"/>
        <c:crossAx val="8380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50113876235958"/>
          <c:y val="2.68809163654181E-2"/>
          <c:w val="0.36649886123764047"/>
          <c:h val="0.91419963341312482"/>
        </c:manualLayout>
      </c:layout>
      <c:txPr>
        <a:bodyPr/>
        <a:lstStyle/>
        <a:p>
          <a:pPr>
            <a:lnSpc>
              <a:spcPct val="100000"/>
            </a:lnSpc>
            <a:defRPr sz="16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8501555382735255E-2"/>
          <c:y val="4.9745185007933589E-2"/>
          <c:w val="0.90299688923452959"/>
          <c:h val="0.90050962998413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34.9</c:v>
                </c:pt>
                <c:pt idx="2">
                  <c:v>51.2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5.7</c:v>
                </c:pt>
                <c:pt idx="1">
                  <c:v>49.6</c:v>
                </c:pt>
                <c:pt idx="2">
                  <c:v>25.4</c:v>
                </c:pt>
                <c:pt idx="3">
                  <c:v>6.6</c:v>
                </c:pt>
                <c:pt idx="4">
                  <c:v>5.7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41.9</c:v>
                </c:pt>
                <c:pt idx="1">
                  <c:v>55.8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54.8</c:v>
                </c:pt>
                <c:pt idx="1">
                  <c:v>32</c:v>
                </c:pt>
                <c:pt idx="2">
                  <c:v>9.6</c:v>
                </c:pt>
                <c:pt idx="3">
                  <c:v>1.2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20.9</c:v>
                </c:pt>
                <c:pt idx="1">
                  <c:v>65.099999999999994</c:v>
                </c:pt>
                <c:pt idx="2">
                  <c:v>4.7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8092079291342391E-2"/>
          <c:y val="5.2428741758986167E-2"/>
          <c:w val="0.91183118796587237"/>
          <c:h val="0.895142516482027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59.6</c:v>
                </c:pt>
                <c:pt idx="1">
                  <c:v>13.7</c:v>
                </c:pt>
                <c:pt idx="2">
                  <c:v>22.8</c:v>
                </c:pt>
                <c:pt idx="3">
                  <c:v>3.9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Так положено по ФГОС.</c:v>
                </c:pt>
                <c:pt idx="1">
                  <c:v>Помогает разобраться в конкретной лингв. проблеме.</c:v>
                </c:pt>
                <c:pt idx="2">
                  <c:v>Студенты получают ЗУНы, которые пригодятся в будущей проф. деятельности</c:v>
                </c:pt>
                <c:pt idx="3">
                  <c:v>Формируется критическое мышление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37.200000000000003</c:v>
                </c:pt>
                <c:pt idx="2">
                  <c:v>37.200000000000003</c:v>
                </c:pt>
                <c:pt idx="3">
                  <c:v>2.2999999999999998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3.3050982263580736E-3"/>
          <c:y val="0.37974429746241201"/>
          <c:w val="0.99170630186378228"/>
          <c:h val="0.6102873009045127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Абсолютно бесполезен. Не помню, о чём там шла речь.</c:v>
                </c:pt>
                <c:pt idx="1">
                  <c:v>Помню тему ВКР, но опыт оказался бесполезен.</c:v>
                </c:pt>
                <c:pt idx="2">
                  <c:v>ВКР помогла разобраться в конкретной лингв. проблеме.</c:v>
                </c:pt>
                <c:pt idx="3">
                  <c:v>Опыт выполнения ВКР был очень полезен. Применяю полученные знания на практике.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7.5</c:v>
                </c:pt>
                <c:pt idx="1">
                  <c:v>50.4</c:v>
                </c:pt>
                <c:pt idx="2">
                  <c:v>27.2</c:v>
                </c:pt>
                <c:pt idx="3">
                  <c:v>11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0"/>
          <c:y val="0.3527473864406302"/>
          <c:w val="1"/>
          <c:h val="0.6375504443168286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Такой дисциплины нет.</c:v>
                </c:pt>
                <c:pt idx="1">
                  <c:v>Основы информатики, работа в текстовых редакторах.</c:v>
                </c:pt>
                <c:pt idx="2">
                  <c:v>Основы работы с переводческим ПО.</c:v>
                </c:pt>
                <c:pt idx="3">
                  <c:v>Не знаю, я этот курс не веду.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16.3</c:v>
                </c:pt>
                <c:pt idx="2">
                  <c:v>32.6</c:v>
                </c:pt>
                <c:pt idx="3">
                  <c:v>34.9</c:v>
                </c:pt>
              </c:numCache>
            </c:numRef>
          </c:val>
        </c:ser>
        <c:dLbls/>
      </c:pie3DChart>
    </c:plotArea>
    <c:legend>
      <c:legendPos val="b"/>
      <c:layout>
        <c:manualLayout>
          <c:xMode val="edge"/>
          <c:yMode val="edge"/>
          <c:x val="1.2686444497468134E-2"/>
          <c:y val="0.36494480104784466"/>
          <c:w val="0.95442509080304372"/>
          <c:h val="0.6350551989521554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Занятий достаточно</c:v>
                </c:pt>
                <c:pt idx="1">
                  <c:v>Практика в университете</c:v>
                </c:pt>
                <c:pt idx="2">
                  <c:v>Практика вне университета</c:v>
                </c:pt>
                <c:pt idx="3">
                  <c:v>Волонтерские проекты</c:v>
                </c:pt>
                <c:pt idx="4">
                  <c:v>Переводчики-практики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29</c:v>
                </c:pt>
                <c:pt idx="3">
                  <c:v>26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Занятий достаточно</c:v>
                </c:pt>
                <c:pt idx="1">
                  <c:v>Практика в университете</c:v>
                </c:pt>
                <c:pt idx="2">
                  <c:v>Практика вне университета</c:v>
                </c:pt>
                <c:pt idx="3">
                  <c:v>Волонтерские проекты</c:v>
                </c:pt>
                <c:pt idx="4">
                  <c:v>Переводчики-практики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Занятий достаточно</c:v>
                </c:pt>
                <c:pt idx="1">
                  <c:v>Практика в университете</c:v>
                </c:pt>
                <c:pt idx="2">
                  <c:v>Практика вне университета</c:v>
                </c:pt>
                <c:pt idx="3">
                  <c:v>Волонтерские проекты</c:v>
                </c:pt>
                <c:pt idx="4">
                  <c:v>Переводчики-практики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/>
        <c:gapWidth val="300"/>
        <c:axId val="132928256"/>
        <c:axId val="132929792"/>
      </c:barChart>
      <c:catAx>
        <c:axId val="132928256"/>
        <c:scaling>
          <c:orientation val="minMax"/>
        </c:scaling>
        <c:axPos val="l"/>
        <c:majorTickMark val="none"/>
        <c:tickLblPos val="nextTo"/>
        <c:crossAx val="132929792"/>
        <c:crosses val="autoZero"/>
        <c:auto val="1"/>
        <c:lblAlgn val="ctr"/>
        <c:lblOffset val="100"/>
      </c:catAx>
      <c:valAx>
        <c:axId val="132929792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13292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Опыт преподавания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6805145340245212E-2"/>
          <c:y val="0.20679518119385917"/>
          <c:w val="0.53618439670225315"/>
          <c:h val="0.668470478588799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Опыт преподавания</c:v>
                </c:pt>
              </c:strCache>
            </c:strRef>
          </c:tx>
          <c:dLbls>
            <c:dLbl>
              <c:idx val="3"/>
              <c:layout>
                <c:manualLayout>
                  <c:x val="7.5805518464405419E-2"/>
                  <c:y val="0.18286754146658601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 год</c:v>
                </c:pt>
                <c:pt idx="1">
                  <c:v>2-5 лет</c:v>
                </c:pt>
                <c:pt idx="2">
                  <c:v>6-10 лет</c:v>
                </c:pt>
                <c:pt idx="3">
                  <c:v>&lt; 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7</c:v>
                </c:pt>
                <c:pt idx="2">
                  <c:v>37.200000000000003</c:v>
                </c:pt>
                <c:pt idx="3">
                  <c:v>53.5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4021127282153845"/>
          <c:y val="0.1681922173256469"/>
          <c:w val="0.34215179794837608"/>
          <c:h val="0.7424103083196516"/>
        </c:manualLayout>
      </c:layout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Опыт </a:t>
            </a:r>
            <a:r>
              <a:rPr lang="ru-RU" dirty="0" smtClean="0">
                <a:solidFill>
                  <a:srgbClr val="C00000"/>
                </a:solidFill>
              </a:rPr>
              <a:t>переводческой д-</a:t>
            </a:r>
            <a:r>
              <a:rPr lang="ru-RU" dirty="0" err="1" smtClean="0">
                <a:solidFill>
                  <a:srgbClr val="C00000"/>
                </a:solidFill>
              </a:rPr>
              <a:t>ти</a:t>
            </a:r>
            <a:endParaRPr lang="ru-RU" dirty="0">
              <a:solidFill>
                <a:srgbClr val="C00000"/>
              </a:solidFill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8952134239201393E-2"/>
          <c:y val="0.27610131703893315"/>
          <c:w val="0.4091313128036268"/>
          <c:h val="0.533412121712563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Опыт ПД</c:v>
                </c:pt>
              </c:strCache>
            </c:strRef>
          </c:tx>
          <c:dLbls>
            <c:dLbl>
              <c:idx val="3"/>
              <c:layout>
                <c:manualLayout>
                  <c:x val="2.9050542003269484E-2"/>
                  <c:y val="0.1710233371867388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Нет</c:v>
                </c:pt>
                <c:pt idx="1">
                  <c:v>В прошлом</c:v>
                </c:pt>
                <c:pt idx="2">
                  <c:v>Периодически</c:v>
                </c:pt>
                <c:pt idx="3">
                  <c:v>Постоянно</c:v>
                </c:pt>
                <c:pt idx="4">
                  <c:v>Совместит-во</c:v>
                </c:pt>
                <c:pt idx="5">
                  <c:v>Переводчик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14</c:v>
                </c:pt>
                <c:pt idx="2">
                  <c:v>41.9</c:v>
                </c:pt>
                <c:pt idx="3">
                  <c:v>27.9</c:v>
                </c:pt>
                <c:pt idx="4">
                  <c:v>9.3000000000000007</c:v>
                </c:pt>
                <c:pt idx="5">
                  <c:v>4.7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49553572152699493"/>
          <c:y val="0.24244663721563936"/>
          <c:w val="0.48901428212261061"/>
          <c:h val="0.66954089426530705"/>
        </c:manualLayout>
      </c:layout>
    </c:legend>
    <c:plotVisOnly val="1"/>
    <c:dispBlanksAs val="zero"/>
  </c:chart>
  <c:spPr>
    <a:ln>
      <a:solidFill>
        <a:srgbClr val="FF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Закончили вуз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Закончили вуз</c:v>
                </c:pt>
              </c:strCache>
            </c:strRef>
          </c:tx>
          <c:dLbls>
            <c:dLbl>
              <c:idx val="3"/>
              <c:layout>
                <c:manualLayout>
                  <c:x val="8.6070238900009213E-2"/>
                  <c:y val="-5.6926588869580526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 год</c:v>
                </c:pt>
                <c:pt idx="1">
                  <c:v>2-5 лет</c:v>
                </c:pt>
                <c:pt idx="2">
                  <c:v>6-10 лет</c:v>
                </c:pt>
                <c:pt idx="3">
                  <c:v>&lt; 10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14.9</c:v>
                </c:pt>
                <c:pt idx="1">
                  <c:v>36.4</c:v>
                </c:pt>
                <c:pt idx="2">
                  <c:v>20.6</c:v>
                </c:pt>
                <c:pt idx="3">
                  <c:v>28.1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893879732853021"/>
          <c:y val="0.2351526598054762"/>
          <c:w val="0.34082210355497844"/>
          <c:h val="0.73853208229388678"/>
        </c:manualLayout>
      </c:layout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Работают</a:t>
            </a:r>
            <a:endParaRPr lang="ru-RU" dirty="0">
              <a:solidFill>
                <a:srgbClr val="C00000"/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Работают переводчиком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 год</c:v>
                </c:pt>
                <c:pt idx="1">
                  <c:v>2-5 лет</c:v>
                </c:pt>
                <c:pt idx="2">
                  <c:v>6-10 лет</c:v>
                </c:pt>
                <c:pt idx="3">
                  <c:v>&lt; 10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28.5</c:v>
                </c:pt>
                <c:pt idx="1">
                  <c:v>34.6</c:v>
                </c:pt>
                <c:pt idx="2">
                  <c:v>13.6</c:v>
                </c:pt>
                <c:pt idx="3">
                  <c:v>23.2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731961043876492"/>
          <c:y val="0.22515842055285262"/>
          <c:w val="0.25474452932724995"/>
          <c:h val="0.76640121747478818"/>
        </c:manualLayout>
      </c:layout>
    </c:legend>
    <c:plotVisOnly val="1"/>
    <c:dispBlanksAs val="zero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9655527692690229E-2"/>
          <c:y val="7.2006235418286865E-2"/>
          <c:w val="0.92391245738798067"/>
          <c:h val="0.9182274856327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18.600000000000001</c:v>
                </c:pt>
                <c:pt idx="2">
                  <c:v>60.5</c:v>
                </c:pt>
                <c:pt idx="3">
                  <c:v>14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42.5</c:v>
                </c:pt>
                <c:pt idx="2">
                  <c:v>38.200000000000003</c:v>
                </c:pt>
                <c:pt idx="3">
                  <c:v>11.8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7574722459436383E-2"/>
          <c:y val="4.0182648401826483E-2"/>
          <c:w val="0.82578992314261312"/>
          <c:h val="0.818346943175867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16.7</c:v>
                </c:pt>
                <c:pt idx="1">
                  <c:v>61.9</c:v>
                </c:pt>
                <c:pt idx="2">
                  <c:v>2.4</c:v>
                </c:pt>
                <c:pt idx="3">
                  <c:v>5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60.5</c:v>
                </c:pt>
                <c:pt idx="1">
                  <c:v>31.1</c:v>
                </c:pt>
                <c:pt idx="2">
                  <c:v>2.6</c:v>
                </c:pt>
                <c:pt idx="3">
                  <c:v>12</c:v>
                </c:pt>
              </c:numCache>
            </c:numRef>
          </c:val>
        </c:ser>
        <c:dLbls/>
      </c:pie3DChart>
      <c:spPr>
        <a:ln>
          <a:solidFill>
            <a:srgbClr val="FF0000"/>
          </a:solidFill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nslationrating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136" y="1484784"/>
            <a:ext cx="7776864" cy="1828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"Подготовка переводчиков в вузе: ожидания и реальность"</a:t>
            </a:r>
            <a:endParaRPr lang="en-GB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0571" y="3933056"/>
            <a:ext cx="5688631" cy="9144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/>
              <a:t>Евгения </a:t>
            </a:r>
            <a:r>
              <a:rPr lang="ru-RU" b="1" dirty="0" smtClean="0"/>
              <a:t>Малёнова</a:t>
            </a:r>
          </a:p>
          <a:p>
            <a:pPr algn="r"/>
            <a:r>
              <a:rPr lang="ru-RU" b="1" dirty="0" smtClean="0"/>
              <a:t>Омский государственный университет им. Ф. М. Достоевского</a:t>
            </a:r>
            <a:endParaRPr lang="en-GB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0956"/>
          <a:stretch/>
        </p:blipFill>
        <p:spPr>
          <a:xfrm>
            <a:off x="-11992" y="6150114"/>
            <a:ext cx="841829" cy="735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29837" y="6150114"/>
            <a:ext cx="56521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XI </a:t>
            </a: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Летняя школа перевода </a:t>
            </a:r>
            <a:r>
              <a:rPr lang="ru-RU" sz="2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СПР</a:t>
            </a: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</a:p>
          <a:p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15-19 июля 2018 г., г. Алушта, Крым</a:t>
            </a:r>
            <a:endParaRPr lang="en-GB" sz="2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8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91952"/>
          </a:xfrm>
        </p:spPr>
        <p:txBody>
          <a:bodyPr/>
          <a:lstStyle/>
          <a:p>
            <a:pPr algn="ctr"/>
            <a:r>
              <a:rPr lang="ru-RU" b="1" dirty="0" smtClean="0"/>
              <a:t>Зачем нам теория перевода?</a:t>
            </a:r>
            <a:endParaRPr lang="en-GB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3717036" cy="823912"/>
          </a:xfrm>
        </p:spPr>
        <p:txBody>
          <a:bodyPr/>
          <a:lstStyle/>
          <a:p>
            <a:pPr algn="ctr"/>
            <a:r>
              <a:rPr lang="ru-RU" dirty="0" smtClean="0"/>
              <a:t>Преподаватели</a:t>
            </a:r>
            <a:endParaRPr lang="en-GB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2057918"/>
              </p:ext>
            </p:extLst>
          </p:nvPr>
        </p:nvGraphicFramePr>
        <p:xfrm>
          <a:off x="1187624" y="2276872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3717036" cy="823912"/>
          </a:xfrm>
        </p:spPr>
        <p:txBody>
          <a:bodyPr/>
          <a:lstStyle/>
          <a:p>
            <a:pPr algn="ctr"/>
            <a:r>
              <a:rPr lang="ru-RU" dirty="0" smtClean="0"/>
              <a:t>Выпускники</a:t>
            </a:r>
            <a:endParaRPr lang="en-GB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11049216"/>
              </p:ext>
            </p:extLst>
          </p:nvPr>
        </p:nvGraphicFramePr>
        <p:xfrm>
          <a:off x="5004048" y="2276872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508518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Не понимаю, зачем она нужна.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Слишком теоретический курс. Даёт общее </a:t>
            </a:r>
            <a:r>
              <a:rPr lang="ru-RU" dirty="0" err="1" smtClean="0">
                <a:solidFill>
                  <a:schemeClr val="tx2"/>
                </a:solidFill>
              </a:rPr>
              <a:t>представл</a:t>
            </a:r>
            <a:r>
              <a:rPr lang="ru-RU" dirty="0" smtClean="0">
                <a:solidFill>
                  <a:schemeClr val="tx2"/>
                </a:solidFill>
              </a:rPr>
              <a:t>. о переводе.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Ориентирован на практику и очень полезен.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Ориентирован на практику, но полезным не был.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 представляю, как бы работал(а) без этого курса.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135767"/>
            <a:ext cx="216024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445224"/>
            <a:ext cx="216024" cy="1846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216024" cy="1846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731515"/>
            <a:ext cx="216024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6349974"/>
            <a:ext cx="216024" cy="1846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568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Теоретические знания, полученные в рамках других дисциплин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523701"/>
          </a:xfrm>
        </p:spPr>
        <p:txBody>
          <a:bodyPr/>
          <a:lstStyle/>
          <a:p>
            <a:pPr algn="ctr"/>
            <a:r>
              <a:rPr lang="ru-RU" dirty="0" smtClean="0"/>
              <a:t>Преподаватели</a:t>
            </a:r>
            <a:endParaRPr lang="en-GB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26719973"/>
              </p:ext>
            </p:extLst>
          </p:nvPr>
        </p:nvGraphicFramePr>
        <p:xfrm>
          <a:off x="801688" y="2505075"/>
          <a:ext cx="3050231" cy="250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523701"/>
          </a:xfrm>
        </p:spPr>
        <p:txBody>
          <a:bodyPr/>
          <a:lstStyle/>
          <a:p>
            <a:pPr algn="ctr"/>
            <a:r>
              <a:rPr lang="ru-RU" dirty="0" smtClean="0"/>
              <a:t>Выпускники</a:t>
            </a:r>
            <a:endParaRPr lang="en-GB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15456742"/>
              </p:ext>
            </p:extLst>
          </p:nvPr>
        </p:nvGraphicFramePr>
        <p:xfrm>
          <a:off x="5004048" y="2492896"/>
          <a:ext cx="3096344" cy="250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510704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Дают общее представление о лингвистической науке.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Пригодятся в дальнейшей проф. деятельности.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Совсем не пригодились. Не помню, о чём там шла речь.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Пригодились при написании </a:t>
            </a:r>
            <a:r>
              <a:rPr lang="ru-RU" dirty="0" err="1" smtClean="0">
                <a:solidFill>
                  <a:schemeClr val="tx2"/>
                </a:solidFill>
              </a:rPr>
              <a:t>ВКР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135767"/>
            <a:ext cx="216024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437879"/>
            <a:ext cx="216024" cy="1846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740414"/>
            <a:ext cx="216024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рямоугольник 12"/>
          <p:cNvSpPr/>
          <p:nvPr/>
        </p:nvSpPr>
        <p:spPr>
          <a:xfrm>
            <a:off x="331987" y="6011728"/>
            <a:ext cx="216024" cy="1846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928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19944"/>
          </a:xfrm>
        </p:spPr>
        <p:txBody>
          <a:bodyPr/>
          <a:lstStyle/>
          <a:p>
            <a:pPr algn="ctr"/>
            <a:r>
              <a:rPr lang="ru-RU" b="1" dirty="0" smtClean="0"/>
              <a:t>А что с родным языком?</a:t>
            </a:r>
            <a:endParaRPr lang="en-GB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3717036" cy="576064"/>
          </a:xfrm>
        </p:spPr>
        <p:txBody>
          <a:bodyPr/>
          <a:lstStyle/>
          <a:p>
            <a:pPr algn="ctr"/>
            <a:r>
              <a:rPr lang="ru-RU" dirty="0" smtClean="0"/>
              <a:t>Преподаватели</a:t>
            </a:r>
            <a:endParaRPr lang="en-GB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87643162"/>
              </p:ext>
            </p:extLst>
          </p:nvPr>
        </p:nvGraphicFramePr>
        <p:xfrm>
          <a:off x="1187624" y="2060848"/>
          <a:ext cx="3096270" cy="266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3717036" cy="576064"/>
          </a:xfrm>
        </p:spPr>
        <p:txBody>
          <a:bodyPr/>
          <a:lstStyle/>
          <a:p>
            <a:pPr algn="ctr"/>
            <a:r>
              <a:rPr lang="ru-RU" dirty="0" smtClean="0"/>
              <a:t>Выпускники</a:t>
            </a:r>
            <a:endParaRPr lang="en-GB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69219143"/>
              </p:ext>
            </p:extLst>
          </p:nvPr>
        </p:nvGraphicFramePr>
        <p:xfrm>
          <a:off x="4788024" y="1988841"/>
          <a:ext cx="32403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5107049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Изучается в рамках </a:t>
            </a:r>
            <a:r>
              <a:rPr lang="ru-RU" dirty="0" err="1" smtClean="0">
                <a:solidFill>
                  <a:schemeClr val="tx2"/>
                </a:solidFill>
              </a:rPr>
              <a:t>теор</a:t>
            </a:r>
            <a:r>
              <a:rPr lang="ru-RU" dirty="0" smtClean="0">
                <a:solidFill>
                  <a:schemeClr val="tx2"/>
                </a:solidFill>
              </a:rPr>
              <a:t>. курса.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Изучается в рамках практики, но часов не хватает.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Изучается в большом объёме.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А зачем? Ведь мы же владеем им на уровне носителей.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135767"/>
            <a:ext cx="216024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451515"/>
            <a:ext cx="216024" cy="1846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/>
          <p:cNvSpPr/>
          <p:nvPr/>
        </p:nvSpPr>
        <p:spPr>
          <a:xfrm>
            <a:off x="335258" y="5715120"/>
            <a:ext cx="216024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рямоугольник 12"/>
          <p:cNvSpPr/>
          <p:nvPr/>
        </p:nvSpPr>
        <p:spPr>
          <a:xfrm>
            <a:off x="335258" y="5975525"/>
            <a:ext cx="216024" cy="1846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861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Зачем студентам писать </a:t>
            </a:r>
            <a:r>
              <a:rPr lang="ru-RU" b="1" dirty="0" err="1" smtClean="0"/>
              <a:t>ВКР</a:t>
            </a:r>
            <a:r>
              <a:rPr lang="ru-RU" b="1" dirty="0" smtClean="0"/>
              <a:t>?</a:t>
            </a:r>
            <a:endParaRPr lang="en-GB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2441511"/>
              </p:ext>
            </p:extLst>
          </p:nvPr>
        </p:nvGraphicFramePr>
        <p:xfrm>
          <a:off x="755576" y="1628800"/>
          <a:ext cx="75438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4940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4800"/>
            <a:ext cx="8136904" cy="10359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Пригодился ли опыт выполнения </a:t>
            </a:r>
            <a:r>
              <a:rPr lang="ru-RU" b="1" dirty="0" err="1" smtClean="0"/>
              <a:t>ВКР</a:t>
            </a:r>
            <a:r>
              <a:rPr lang="ru-RU" b="1" dirty="0" smtClean="0"/>
              <a:t>?</a:t>
            </a:r>
            <a:endParaRPr lang="en-GB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509514"/>
              </p:ext>
            </p:extLst>
          </p:nvPr>
        </p:nvGraphicFramePr>
        <p:xfrm>
          <a:off x="755576" y="1412776"/>
          <a:ext cx="7543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4767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4800"/>
            <a:ext cx="7803159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студенты изучают в рамках курса «</a:t>
            </a:r>
            <a:r>
              <a:rPr lang="ru-RU" b="1" dirty="0" err="1" smtClean="0"/>
              <a:t>ИТ</a:t>
            </a:r>
            <a:r>
              <a:rPr lang="ru-RU" b="1" dirty="0" smtClean="0"/>
              <a:t> в лингвистике»?</a:t>
            </a:r>
            <a:endParaRPr lang="en-GB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90204193"/>
              </p:ext>
            </p:extLst>
          </p:nvPr>
        </p:nvGraphicFramePr>
        <p:xfrm>
          <a:off x="798513" y="1752600"/>
          <a:ext cx="7543800" cy="491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811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 организуется практическое обучение переводу?</a:t>
            </a:r>
            <a:endParaRPr lang="en-GB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41726652"/>
              </p:ext>
            </p:extLst>
          </p:nvPr>
        </p:nvGraphicFramePr>
        <p:xfrm>
          <a:off x="179512" y="1752600"/>
          <a:ext cx="864096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8393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19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Топ-10 «бесполезных» дисциплин по версии выпускников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10" y="1196752"/>
            <a:ext cx="7543800" cy="547260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Философия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Теоретическая грамматика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История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Теоретическая фонетика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Физкультура</a:t>
            </a:r>
          </a:p>
          <a:p>
            <a:pPr marL="457200" indent="-457200">
              <a:buAutoNum type="arabicPeriod"/>
            </a:pPr>
            <a:r>
              <a:rPr lang="ru-RU" dirty="0" smtClean="0"/>
              <a:t>Естествознание</a:t>
            </a:r>
          </a:p>
          <a:p>
            <a:pPr marL="457200" indent="-457200">
              <a:buAutoNum type="arabicPeriod"/>
            </a:pPr>
            <a:r>
              <a:rPr lang="ru-RU" dirty="0" smtClean="0"/>
              <a:t>История языка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Математика + статистика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Общее языкознание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БЖД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Многие дисциплины дублируют друг друга (МКК-</a:t>
            </a:r>
            <a:r>
              <a:rPr lang="ru-RU" dirty="0" err="1" smtClean="0">
                <a:solidFill>
                  <a:srgbClr val="C00000"/>
                </a:solidFill>
              </a:rPr>
              <a:t>Лингвокультурология</a:t>
            </a:r>
            <a:endParaRPr lang="ru-RU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869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639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Топ 10 «полезных» дисциплин</a:t>
            </a:r>
            <a:br>
              <a:rPr lang="ru-RU" b="1" dirty="0" smtClean="0"/>
            </a:br>
            <a:r>
              <a:rPr lang="ru-RU" b="1" dirty="0" smtClean="0"/>
              <a:t>по версии выпускников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10" y="1556792"/>
            <a:ext cx="7805538" cy="50405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Практический курс письменного перевода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Практический курс ИЯ (1 и 2)</a:t>
            </a:r>
          </a:p>
          <a:p>
            <a:pPr marL="457200" indent="-457200">
              <a:buAutoNum type="arabicPeriod"/>
            </a:pPr>
            <a:r>
              <a:rPr lang="ru-RU" dirty="0" smtClean="0"/>
              <a:t>Устный последовательный перевод</a:t>
            </a:r>
          </a:p>
          <a:p>
            <a:pPr marL="457200" indent="-457200">
              <a:buAutoNum type="arabicPeriod"/>
            </a:pPr>
            <a:r>
              <a:rPr lang="ru-RU" dirty="0" smtClean="0"/>
              <a:t>Деловой ин. язык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Практическая грамматика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Теория перевода</a:t>
            </a:r>
          </a:p>
          <a:p>
            <a:pPr marL="457200" indent="-457200">
              <a:buAutoNum type="arabicPeriod"/>
            </a:pPr>
            <a:r>
              <a:rPr lang="ru-RU" dirty="0" smtClean="0"/>
              <a:t>Технический перевод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Практическая фонетика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Синхронный перевод</a:t>
            </a:r>
          </a:p>
          <a:p>
            <a:pPr marL="457200" indent="-457200">
              <a:buAutoNum type="arabicPeriod"/>
            </a:pPr>
            <a:r>
              <a:rPr lang="ru-RU" dirty="0" smtClean="0"/>
              <a:t>Военный перевод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824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Чего не хватило в процессе обучения?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424936" cy="4229100"/>
          </a:xfrm>
        </p:spPr>
        <p:txBody>
          <a:bodyPr/>
          <a:lstStyle/>
          <a:p>
            <a:r>
              <a:rPr lang="ru-RU" dirty="0" smtClean="0"/>
              <a:t>Практических занятий </a:t>
            </a:r>
            <a:r>
              <a:rPr lang="ru-RU" dirty="0" smtClean="0">
                <a:solidFill>
                  <a:srgbClr val="C00000"/>
                </a:solidFill>
              </a:rPr>
              <a:t>(39)</a:t>
            </a:r>
          </a:p>
          <a:p>
            <a:r>
              <a:rPr lang="ru-RU" dirty="0" smtClean="0"/>
              <a:t>Практики устного перевода </a:t>
            </a:r>
            <a:r>
              <a:rPr lang="ru-RU" dirty="0" smtClean="0">
                <a:solidFill>
                  <a:srgbClr val="C00000"/>
                </a:solidFill>
              </a:rPr>
              <a:t>(16)</a:t>
            </a:r>
          </a:p>
          <a:p>
            <a:r>
              <a:rPr lang="ru-RU" dirty="0" smtClean="0"/>
              <a:t>Обучения работе с профессиональным ПО </a:t>
            </a:r>
            <a:r>
              <a:rPr lang="ru-RU" dirty="0" smtClean="0">
                <a:solidFill>
                  <a:srgbClr val="C00000"/>
                </a:solidFill>
              </a:rPr>
              <a:t>(12)</a:t>
            </a:r>
          </a:p>
          <a:p>
            <a:r>
              <a:rPr lang="ru-RU" dirty="0" smtClean="0"/>
              <a:t>Обучения специальному переводу </a:t>
            </a:r>
            <a:r>
              <a:rPr lang="ru-RU" dirty="0" smtClean="0">
                <a:solidFill>
                  <a:srgbClr val="C00000"/>
                </a:solidFill>
              </a:rPr>
              <a:t>(12)</a:t>
            </a:r>
          </a:p>
          <a:p>
            <a:r>
              <a:rPr lang="ru-RU" dirty="0" smtClean="0"/>
              <a:t>Информации о профессии </a:t>
            </a:r>
            <a:r>
              <a:rPr lang="ru-RU" dirty="0" smtClean="0">
                <a:solidFill>
                  <a:srgbClr val="C00000"/>
                </a:solidFill>
              </a:rPr>
              <a:t>(10)</a:t>
            </a:r>
          </a:p>
          <a:p>
            <a:r>
              <a:rPr lang="ru-RU" dirty="0" smtClean="0"/>
              <a:t>Практики синхронного перевода </a:t>
            </a:r>
            <a:r>
              <a:rPr lang="ru-RU" dirty="0" smtClean="0">
                <a:solidFill>
                  <a:srgbClr val="C00000"/>
                </a:solidFill>
              </a:rPr>
              <a:t>(10)</a:t>
            </a:r>
          </a:p>
          <a:p>
            <a:r>
              <a:rPr lang="ru-RU" dirty="0" smtClean="0"/>
              <a:t>Опыта общения с носителями ИЯ </a:t>
            </a:r>
            <a:r>
              <a:rPr lang="ru-RU" dirty="0" smtClean="0">
                <a:solidFill>
                  <a:srgbClr val="C00000"/>
                </a:solidFill>
              </a:rPr>
              <a:t>(8)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91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готовит переводчиков?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568952" cy="4484712"/>
          </a:xfrm>
        </p:spPr>
        <p:txBody>
          <a:bodyPr>
            <a:normAutofit/>
          </a:bodyPr>
          <a:lstStyle/>
          <a:p>
            <a:r>
              <a:rPr lang="ru-RU" dirty="0" smtClean="0"/>
              <a:t>45.03.02 Бакалавр лингвистики – </a:t>
            </a:r>
            <a:r>
              <a:rPr lang="ru-RU" b="1" dirty="0" smtClean="0">
                <a:solidFill>
                  <a:srgbClr val="C00000"/>
                </a:solidFill>
              </a:rPr>
              <a:t>265 вузов</a:t>
            </a:r>
          </a:p>
          <a:p>
            <a:pPr marL="363538" indent="-363538"/>
            <a:r>
              <a:rPr lang="ru-RU" dirty="0" smtClean="0"/>
              <a:t>45.05.01 </a:t>
            </a:r>
            <a:r>
              <a:rPr lang="ru-RU" dirty="0" err="1" smtClean="0"/>
              <a:t>Специалитет</a:t>
            </a:r>
            <a:r>
              <a:rPr lang="ru-RU" dirty="0" smtClean="0"/>
              <a:t> «Перевод и 						переводоведение» - </a:t>
            </a:r>
            <a:r>
              <a:rPr lang="ru-RU" b="1" dirty="0" smtClean="0">
                <a:solidFill>
                  <a:srgbClr val="C00000"/>
                </a:solidFill>
              </a:rPr>
              <a:t>43 вуза</a:t>
            </a:r>
          </a:p>
          <a:p>
            <a:pPr marL="363538" indent="-363538"/>
            <a:r>
              <a:rPr lang="ru-RU" dirty="0" smtClean="0"/>
              <a:t>45.04.02 Магистр лингвистики (профиль 				«Перевод…») 	</a:t>
            </a:r>
            <a:r>
              <a:rPr lang="ru-RU" b="1" dirty="0" smtClean="0">
                <a:solidFill>
                  <a:srgbClr val="C00000"/>
                </a:solidFill>
              </a:rPr>
              <a:t>≈ 50 программ</a:t>
            </a:r>
          </a:p>
          <a:p>
            <a:pPr marL="363538" indent="-363538"/>
            <a:r>
              <a:rPr lang="ru-RU" dirty="0" err="1" smtClean="0"/>
              <a:t>ППП</a:t>
            </a:r>
            <a:r>
              <a:rPr lang="ru-RU" dirty="0" smtClean="0"/>
              <a:t> «Переводчик в сфере профессиональной коммуникации» – </a:t>
            </a:r>
            <a:r>
              <a:rPr lang="ru-RU" dirty="0"/>
              <a:t>только в Омске </a:t>
            </a:r>
            <a:r>
              <a:rPr lang="ru-RU" dirty="0" smtClean="0"/>
              <a:t>(!) </a:t>
            </a:r>
            <a:r>
              <a:rPr lang="ru-RU" b="1" dirty="0" smtClean="0">
                <a:solidFill>
                  <a:srgbClr val="C00000"/>
                </a:solidFill>
              </a:rPr>
              <a:t>4 вуза</a:t>
            </a:r>
          </a:p>
          <a:p>
            <a:pPr marL="363538" indent="-363538"/>
            <a:r>
              <a:rPr lang="ru-RU" b="1" dirty="0" smtClean="0">
                <a:solidFill>
                  <a:srgbClr val="C00000"/>
                </a:solidFill>
              </a:rPr>
              <a:t>Регионоведение, МКК, Теория и методика преподавания ин. языков, </a:t>
            </a:r>
            <a:r>
              <a:rPr lang="en-US" b="1" dirty="0" smtClean="0">
                <a:solidFill>
                  <a:srgbClr val="C00000"/>
                </a:solidFill>
              </a:rPr>
              <a:t>etc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91982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47936"/>
          </a:xfrm>
        </p:spPr>
        <p:txBody>
          <a:bodyPr/>
          <a:lstStyle/>
          <a:p>
            <a:pPr algn="ctr"/>
            <a:r>
              <a:rPr lang="ru-RU" b="1" dirty="0" smtClean="0"/>
              <a:t>«Июльские тезисы»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Профориентации – ДА!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Пустой теории – НЕТ!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Теорию перевода – в дело!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Русский язык – наше всё!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Заточим </a:t>
            </a:r>
            <a:r>
              <a:rPr lang="ru-RU" dirty="0" err="1" smtClean="0">
                <a:solidFill>
                  <a:srgbClr val="C00000"/>
                </a:solidFill>
              </a:rPr>
              <a:t>ВКР</a:t>
            </a:r>
            <a:r>
              <a:rPr lang="ru-RU" dirty="0" smtClean="0">
                <a:solidFill>
                  <a:srgbClr val="C00000"/>
                </a:solidFill>
              </a:rPr>
              <a:t> под практику!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Не подменяй </a:t>
            </a:r>
            <a:r>
              <a:rPr lang="ru-RU" dirty="0" err="1" smtClean="0">
                <a:solidFill>
                  <a:srgbClr val="C00000"/>
                </a:solidFill>
              </a:rPr>
              <a:t>ИТ</a:t>
            </a:r>
            <a:r>
              <a:rPr lang="ru-RU" dirty="0" smtClean="0">
                <a:solidFill>
                  <a:srgbClr val="C00000"/>
                </a:solidFill>
              </a:rPr>
              <a:t> в лингвистике информатикой!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Знай, чему учит коллега!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Долой дублирующие дисциплины!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Дорогу практике во всех её проявлениях!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35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136" y="1484784"/>
            <a:ext cx="7776864" cy="1828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"Подготовка переводчиков в вузе: ожидания и реальность"</a:t>
            </a:r>
            <a:endParaRPr lang="en-GB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0571" y="3933056"/>
            <a:ext cx="5688631" cy="9144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/>
              <a:t>Евгения </a:t>
            </a:r>
            <a:r>
              <a:rPr lang="ru-RU" b="1" dirty="0" smtClean="0"/>
              <a:t>Малёнова </a:t>
            </a:r>
          </a:p>
          <a:p>
            <a:pPr algn="r"/>
            <a:r>
              <a:rPr lang="ru-RU" b="1" dirty="0" smtClean="0"/>
              <a:t>Омский государственный университет им. Ф. М. Достоевского</a:t>
            </a:r>
            <a:endParaRPr lang="en-GB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80956"/>
          <a:stretch/>
        </p:blipFill>
        <p:spPr>
          <a:xfrm>
            <a:off x="-11992" y="6150114"/>
            <a:ext cx="841829" cy="735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29837" y="6150114"/>
            <a:ext cx="56521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XI </a:t>
            </a: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Летняя школа перевода </a:t>
            </a:r>
            <a:r>
              <a:rPr lang="ru-RU" sz="2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СПР</a:t>
            </a:r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</a:p>
          <a:p>
            <a:r>
              <a:rPr lang="ru-RU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15-19 июля 2018 г., г. Алушта, Крым</a:t>
            </a:r>
            <a:endParaRPr lang="en-GB" sz="2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29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747936"/>
          </a:xfrm>
        </p:spPr>
        <p:txBody>
          <a:bodyPr/>
          <a:lstStyle/>
          <a:p>
            <a:pPr algn="ctr"/>
            <a:r>
              <a:rPr lang="ru-RU" b="1" dirty="0" smtClean="0"/>
              <a:t>Кому нужны переводчики?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55" y="1124744"/>
            <a:ext cx="8409669" cy="472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10" y="1052736"/>
            <a:ext cx="1133475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422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Источник: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hlinkClick r:id="rId4"/>
              </a:rPr>
              <a:t>Translation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hlinkClick r:id="rId4"/>
              </a:rPr>
              <a:t>Rating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. Сайт о переводческом бизнесе и локализации</a:t>
            </a:r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</a:rPr>
              <a:t>. ©</a:t>
            </a:r>
            <a:endParaRPr lang="en-GB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76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675928"/>
          </a:xfrm>
        </p:spPr>
        <p:txBody>
          <a:bodyPr/>
          <a:lstStyle/>
          <a:p>
            <a:pPr algn="ctr"/>
            <a:r>
              <a:rPr lang="ru-RU" b="1" dirty="0" smtClean="0"/>
              <a:t>Чего хотят работодатели?</a:t>
            </a:r>
            <a:endParaRPr lang="en-GB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7405302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4557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63960"/>
          </a:xfrm>
        </p:spPr>
        <p:txBody>
          <a:bodyPr/>
          <a:lstStyle/>
          <a:p>
            <a:pPr algn="ctr"/>
            <a:r>
              <a:rPr lang="ru-RU" b="1" dirty="0" smtClean="0"/>
              <a:t>Что мы можем предложить?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10" y="1340768"/>
            <a:ext cx="7543800" cy="5112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Гид-переводчик</a:t>
            </a:r>
          </a:p>
          <a:p>
            <a:r>
              <a:rPr lang="ru-RU" dirty="0" smtClean="0"/>
              <a:t>Литературный переводчик</a:t>
            </a:r>
          </a:p>
          <a:p>
            <a:r>
              <a:rPr lang="ru-RU" dirty="0" smtClean="0"/>
              <a:t>Профессионально ориентированный перевод</a:t>
            </a:r>
          </a:p>
          <a:p>
            <a:r>
              <a:rPr lang="ru-RU" dirty="0" smtClean="0"/>
              <a:t>Конференц-перевод</a:t>
            </a:r>
          </a:p>
          <a:p>
            <a:r>
              <a:rPr lang="ru-RU" dirty="0" smtClean="0"/>
              <a:t>Переводчик в сфере естественных наук</a:t>
            </a:r>
          </a:p>
          <a:p>
            <a:r>
              <a:rPr lang="ru-RU" dirty="0"/>
              <a:t>Переводчик в системе государственных служб и </a:t>
            </a:r>
            <a:r>
              <a:rPr lang="ru-RU" dirty="0" smtClean="0"/>
              <a:t>учреждений</a:t>
            </a:r>
          </a:p>
          <a:p>
            <a:r>
              <a:rPr lang="ru-RU" dirty="0" smtClean="0"/>
              <a:t>Теория и практика переводческой деятельности</a:t>
            </a:r>
          </a:p>
          <a:p>
            <a:r>
              <a:rPr lang="ru-RU" dirty="0" smtClean="0"/>
              <a:t>И т.д.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01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2" cy="963960"/>
          </a:xfrm>
        </p:spPr>
        <p:txBody>
          <a:bodyPr/>
          <a:lstStyle/>
          <a:p>
            <a:pPr algn="ctr"/>
            <a:r>
              <a:rPr lang="ru-RU" b="1" dirty="0" smtClean="0"/>
              <a:t>Кто мы?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Опрос преподавателей перевода российских вузов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43 респондента</a:t>
            </a: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986506"/>
              </p:ext>
            </p:extLst>
          </p:nvPr>
        </p:nvGraphicFramePr>
        <p:xfrm>
          <a:off x="107504" y="2780928"/>
          <a:ext cx="38164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2406850"/>
              </p:ext>
            </p:extLst>
          </p:nvPr>
        </p:nvGraphicFramePr>
        <p:xfrm>
          <a:off x="3995936" y="2780928"/>
          <a:ext cx="5040560" cy="38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5692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91952"/>
          </a:xfrm>
        </p:spPr>
        <p:txBody>
          <a:bodyPr/>
          <a:lstStyle/>
          <a:p>
            <a:pPr algn="ctr"/>
            <a:r>
              <a:rPr lang="ru-RU" b="1" dirty="0" smtClean="0"/>
              <a:t>А кто они?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2291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Опрос выпускников, работающих по специальности </a:t>
            </a:r>
            <a:r>
              <a:rPr lang="ru-RU" b="1" dirty="0" smtClean="0">
                <a:solidFill>
                  <a:srgbClr val="C00000"/>
                </a:solidFill>
              </a:rPr>
              <a:t>228 респондентов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79905920"/>
              </p:ext>
            </p:extLst>
          </p:nvPr>
        </p:nvGraphicFramePr>
        <p:xfrm>
          <a:off x="179512" y="2780928"/>
          <a:ext cx="4248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895940755"/>
              </p:ext>
            </p:extLst>
          </p:nvPr>
        </p:nvGraphicFramePr>
        <p:xfrm>
          <a:off x="4716016" y="2780928"/>
          <a:ext cx="42484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3289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оцениваете программу подготовки с точки зрения практической полезности?</a:t>
            </a:r>
            <a:endParaRPr lang="en-GB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3717036" cy="648072"/>
          </a:xfrm>
        </p:spPr>
        <p:txBody>
          <a:bodyPr/>
          <a:lstStyle/>
          <a:p>
            <a:pPr algn="ctr"/>
            <a:r>
              <a:rPr lang="ru-RU" dirty="0" smtClean="0"/>
              <a:t>Преподаватели</a:t>
            </a:r>
            <a:endParaRPr lang="en-GB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07478308"/>
              </p:ext>
            </p:extLst>
          </p:nvPr>
        </p:nvGraphicFramePr>
        <p:xfrm>
          <a:off x="971600" y="2204864"/>
          <a:ext cx="31683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3717036" cy="504056"/>
          </a:xfrm>
        </p:spPr>
        <p:txBody>
          <a:bodyPr/>
          <a:lstStyle/>
          <a:p>
            <a:pPr algn="ctr"/>
            <a:r>
              <a:rPr lang="ru-RU" dirty="0" smtClean="0"/>
              <a:t>Выпускники</a:t>
            </a:r>
            <a:endParaRPr lang="en-GB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72079269"/>
              </p:ext>
            </p:extLst>
          </p:nvPr>
        </p:nvGraphicFramePr>
        <p:xfrm>
          <a:off x="4788024" y="2204864"/>
          <a:ext cx="33843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2118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Бесполезная. Пустая трата времени.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Формирует общее представление о профессии.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Полезна, неплохо готовит к будущей карьере.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Очень полезна. Вуз даёт все необходимые знания, умения и навыки.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196678"/>
            <a:ext cx="216024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рямоугольник 9"/>
          <p:cNvSpPr/>
          <p:nvPr/>
        </p:nvSpPr>
        <p:spPr>
          <a:xfrm>
            <a:off x="321610" y="5519589"/>
            <a:ext cx="216024" cy="1846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 10"/>
          <p:cNvSpPr/>
          <p:nvPr/>
        </p:nvSpPr>
        <p:spPr>
          <a:xfrm>
            <a:off x="331987" y="6115199"/>
            <a:ext cx="216024" cy="184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/>
          <p:cNvSpPr/>
          <p:nvPr/>
        </p:nvSpPr>
        <p:spPr>
          <a:xfrm>
            <a:off x="331987" y="5812509"/>
            <a:ext cx="216024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486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ТЕОРИЯ </a:t>
            </a:r>
            <a:r>
              <a:rPr lang="en-US" b="1" dirty="0" smtClean="0"/>
              <a:t>vs. </a:t>
            </a:r>
            <a:r>
              <a:rPr lang="ru-RU" b="1" dirty="0" smtClean="0"/>
              <a:t>ПРАКТИКА</a:t>
            </a:r>
            <a:endParaRPr lang="en-GB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523701"/>
          </a:xfrm>
        </p:spPr>
        <p:txBody>
          <a:bodyPr/>
          <a:lstStyle/>
          <a:p>
            <a:pPr algn="ctr"/>
            <a:r>
              <a:rPr lang="ru-RU" dirty="0" smtClean="0"/>
              <a:t>Преподаватели</a:t>
            </a:r>
            <a:endParaRPr lang="en-GB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95095803"/>
              </p:ext>
            </p:extLst>
          </p:nvPr>
        </p:nvGraphicFramePr>
        <p:xfrm>
          <a:off x="755576" y="2245271"/>
          <a:ext cx="3836045" cy="308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523701"/>
          </a:xfrm>
        </p:spPr>
        <p:txBody>
          <a:bodyPr/>
          <a:lstStyle/>
          <a:p>
            <a:pPr algn="ctr"/>
            <a:r>
              <a:rPr lang="ru-RU" dirty="0" smtClean="0"/>
              <a:t>Выпускники</a:t>
            </a:r>
            <a:endParaRPr lang="en-GB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29107703"/>
              </p:ext>
            </p:extLst>
          </p:nvPr>
        </p:nvGraphicFramePr>
        <p:xfrm>
          <a:off x="4792829" y="2276872"/>
          <a:ext cx="34563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521184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Слишком много ненужной теории.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Соотношение теория : практика оптимально.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 хватает теоретической подготовки.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Слишком мало практики.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963" y="5228100"/>
            <a:ext cx="216024" cy="18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 10"/>
          <p:cNvSpPr/>
          <p:nvPr/>
        </p:nvSpPr>
        <p:spPr>
          <a:xfrm>
            <a:off x="307963" y="5490272"/>
            <a:ext cx="216024" cy="18466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/>
          <p:cNvSpPr/>
          <p:nvPr/>
        </p:nvSpPr>
        <p:spPr>
          <a:xfrm>
            <a:off x="297586" y="5812008"/>
            <a:ext cx="216024" cy="18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Прямоугольник 12"/>
          <p:cNvSpPr/>
          <p:nvPr/>
        </p:nvSpPr>
        <p:spPr>
          <a:xfrm>
            <a:off x="307963" y="6093296"/>
            <a:ext cx="216024" cy="1846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414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414</TotalTime>
  <Words>589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Nature Illustration 16x9</vt:lpstr>
      <vt:lpstr>"Подготовка переводчиков в вузе: ожидания и реальность"</vt:lpstr>
      <vt:lpstr>Кто готовит переводчиков?</vt:lpstr>
      <vt:lpstr>Кому нужны переводчики?</vt:lpstr>
      <vt:lpstr>Чего хотят работодатели?</vt:lpstr>
      <vt:lpstr>Что мы можем предложить?</vt:lpstr>
      <vt:lpstr>Кто мы?</vt:lpstr>
      <vt:lpstr>А кто они?</vt:lpstr>
      <vt:lpstr>Как оцениваете программу подготовки с точки зрения практической полезности?</vt:lpstr>
      <vt:lpstr>ТЕОРИЯ vs. ПРАКТИКА</vt:lpstr>
      <vt:lpstr>Зачем нам теория перевода?</vt:lpstr>
      <vt:lpstr>Теоретические знания, полученные в рамках других дисциплин</vt:lpstr>
      <vt:lpstr>А что с родным языком?</vt:lpstr>
      <vt:lpstr>Зачем студентам писать ВКР?</vt:lpstr>
      <vt:lpstr>Пригодился ли опыт выполнения ВКР?</vt:lpstr>
      <vt:lpstr>Что студенты изучают в рамках курса «ИТ в лингвистике»?</vt:lpstr>
      <vt:lpstr>Как организуется практическое обучение переводу?</vt:lpstr>
      <vt:lpstr>Топ-10 «бесполезных» дисциплин по версии выпускников</vt:lpstr>
      <vt:lpstr>Топ 10 «полезных» дисциплин по версии выпускников</vt:lpstr>
      <vt:lpstr>Чего не хватило в процессе обучения?</vt:lpstr>
      <vt:lpstr>«Июльские тезисы»</vt:lpstr>
      <vt:lpstr>"Подготовка переводчиков в вузе: ожидания и реальность"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"Подготовка переводчиков в вузе: ожидания и реальность"</dc:title>
  <dc:creator>Евгения</dc:creator>
  <cp:lastModifiedBy>Vadim Sdobnikov</cp:lastModifiedBy>
  <cp:revision>36</cp:revision>
  <dcterms:created xsi:type="dcterms:W3CDTF">2018-06-15T04:14:05Z</dcterms:created>
  <dcterms:modified xsi:type="dcterms:W3CDTF">2018-07-15T07:50:44Z</dcterms:modified>
</cp:coreProperties>
</file>