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53.xml" ContentType="application/vnd.openxmlformats-officedocument.presentationml.notesSlide+xml"/>
  <Override PartName="/ppt/notesSlides/_rels/notesSlide5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solidFill>
                  <a:srgbClr val="000000"/>
                </a:solidFill>
                <a:uFill>
                  <a:solidFill>
                    <a:srgbClr val="ffffff"/>
                  </a:solidFill>
                </a:uFill>
                <a:latin typeface="Arial"/>
              </a:rPr>
              <a:t>Для правки формата примечаний щёлкните мышью</a:t>
            </a:r>
            <a:endParaRPr b="0" lang="ru-RU" sz="2000" spc="-1" strike="noStrike">
              <a:solidFill>
                <a:srgbClr val="000000"/>
              </a:solidFill>
              <a:uFill>
                <a:solidFill>
                  <a:srgbClr val="ffffff"/>
                </a:solidFill>
              </a:uFill>
              <a:latin typeface="Arial"/>
            </a:endParaRPr>
          </a:p>
        </p:txBody>
      </p:sp>
      <p:sp>
        <p:nvSpPr>
          <p:cNvPr id="42" name="PlaceHolder 2"/>
          <p:cNvSpPr>
            <a:spLocks noGrp="1"/>
          </p:cNvSpPr>
          <p:nvPr>
            <p:ph type="hdr"/>
          </p:nvPr>
        </p:nvSpPr>
        <p:spPr>
          <a:xfrm>
            <a:off x="0" y="0"/>
            <a:ext cx="3280680" cy="534240"/>
          </a:xfrm>
          <a:prstGeom prst="rect">
            <a:avLst/>
          </a:prstGeom>
        </p:spPr>
        <p:txBody>
          <a:bodyPr lIns="0" rIns="0" tIns="0" bIns="0"/>
          <a:p>
            <a:r>
              <a:rPr b="0" lang="ru-RU" sz="1400" spc="-1" strike="noStrike">
                <a:solidFill>
                  <a:srgbClr val="000000"/>
                </a:solidFill>
                <a:uFill>
                  <a:solidFill>
                    <a:srgbClr val="ffffff"/>
                  </a:solidFill>
                </a:uFill>
                <a:latin typeface="Times New Roman"/>
              </a:rPr>
              <a:t>&lt;заголовок&gt;</a:t>
            </a:r>
            <a:endParaRPr b="0" lang="ru-RU" sz="1400" spc="-1" strike="noStrike">
              <a:solidFill>
                <a:srgbClr val="000000"/>
              </a:solidFill>
              <a:uFill>
                <a:solidFill>
                  <a:srgbClr val="ffffff"/>
                </a:solidFill>
              </a:uFill>
              <a:latin typeface="Times New Roman"/>
            </a:endParaRPr>
          </a:p>
        </p:txBody>
      </p:sp>
      <p:sp>
        <p:nvSpPr>
          <p:cNvPr id="43" name="PlaceHolder 3"/>
          <p:cNvSpPr>
            <a:spLocks noGrp="1"/>
          </p:cNvSpPr>
          <p:nvPr>
            <p:ph type="dt"/>
          </p:nvPr>
        </p:nvSpPr>
        <p:spPr>
          <a:xfrm>
            <a:off x="4278960" y="0"/>
            <a:ext cx="3280680" cy="534240"/>
          </a:xfrm>
          <a:prstGeom prst="rect">
            <a:avLst/>
          </a:prstGeom>
        </p:spPr>
        <p:txBody>
          <a:bodyPr lIns="0" rIns="0" tIns="0" bIns="0"/>
          <a:p>
            <a:pPr algn="r"/>
            <a:r>
              <a:rPr b="0" lang="ru-RU" sz="1400" spc="-1" strike="noStrike">
                <a:solidFill>
                  <a:srgbClr val="000000"/>
                </a:solidFill>
                <a:uFill>
                  <a:solidFill>
                    <a:srgbClr val="ffffff"/>
                  </a:solidFill>
                </a:uFill>
                <a:latin typeface="Times New Roman"/>
              </a:rPr>
              <a:t>&lt;дата/время&gt;</a:t>
            </a:r>
            <a:endParaRPr b="0" lang="ru-RU" sz="1400" spc="-1" strike="noStrike">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0" y="10157400"/>
            <a:ext cx="3280680" cy="534240"/>
          </a:xfrm>
          <a:prstGeom prst="rect">
            <a:avLst/>
          </a:prstGeom>
        </p:spPr>
        <p:txBody>
          <a:bodyPr lIns="0" rIns="0" tIns="0" bIns="0" anchor="b"/>
          <a:p>
            <a:r>
              <a:rPr b="0" lang="ru-RU" sz="1400" spc="-1" strike="noStrike">
                <a:solidFill>
                  <a:srgbClr val="000000"/>
                </a:solidFill>
                <a:uFill>
                  <a:solidFill>
                    <a:srgbClr val="ffffff"/>
                  </a:solidFill>
                </a:uFill>
                <a:latin typeface="Times New Roman"/>
              </a:rPr>
              <a:t>&lt;нижний колонтитул&gt;</a:t>
            </a:r>
            <a:endParaRPr b="0" lang="ru-RU" sz="1400" spc="-1" strike="noStrike">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4278960" y="10157400"/>
            <a:ext cx="3280680" cy="534240"/>
          </a:xfrm>
          <a:prstGeom prst="rect">
            <a:avLst/>
          </a:prstGeom>
        </p:spPr>
        <p:txBody>
          <a:bodyPr lIns="0" rIns="0" tIns="0" bIns="0" anchor="b"/>
          <a:p>
            <a:pPr algn="r"/>
            <a:fld id="{5F981210-7BAE-47DE-ACB1-2D9C7DB6532C}" type="slidenum">
              <a:rPr b="0" lang="ru-RU" sz="1400" spc="-1" strike="noStrike">
                <a:solidFill>
                  <a:srgbClr val="000000"/>
                </a:solidFill>
                <a:uFill>
                  <a:solidFill>
                    <a:srgbClr val="ffffff"/>
                  </a:solidFill>
                </a:uFill>
                <a:latin typeface="Times New Roman"/>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685800" y="4343400"/>
            <a:ext cx="5486040" cy="411444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183" name="TextShape 2"/>
          <p:cNvSpPr txBox="1"/>
          <p:nvPr/>
        </p:nvSpPr>
        <p:spPr>
          <a:xfrm>
            <a:off x="3884760" y="8685360"/>
            <a:ext cx="2971440" cy="456840"/>
          </a:xfrm>
          <a:prstGeom prst="rect">
            <a:avLst/>
          </a:prstGeom>
          <a:noFill/>
          <a:ln>
            <a:noFill/>
          </a:ln>
        </p:spPr>
        <p:txBody>
          <a:bodyPr anchor="b"/>
          <a:p>
            <a:pPr algn="r">
              <a:lnSpc>
                <a:spcPct val="100000"/>
              </a:lnSpc>
            </a:pPr>
            <a:fld id="{52580AC9-ED9B-40A3-8AB8-C92FED7AC1A9}" type="slidenum">
              <a:rPr b="0" lang="ru-RU" sz="1200" spc="-1" strike="noStrike">
                <a:solidFill>
                  <a:srgbClr val="000000"/>
                </a:solidFill>
                <a:uFill>
                  <a:solidFill>
                    <a:srgbClr val="ffffff"/>
                  </a:solidFill>
                </a:uFill>
                <a:latin typeface="Calibri"/>
                <a:ea typeface="+mn-ea"/>
              </a:rPr>
              <a:t>&lt;номер&gt;</a:t>
            </a:fld>
            <a:endParaRPr b="0" lang="ru-RU"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uFill>
                  <a:solidFill>
                    <a:srgbClr val="ffffff"/>
                  </a:solidFill>
                </a:uFill>
                <a:latin typeface="Calibri"/>
              </a:rPr>
              <a:t>Образец заголовка</a:t>
            </a:r>
            <a:endParaRPr b="0" lang="ru-RU" sz="4400" spc="-1" strike="noStrike">
              <a:solidFill>
                <a:srgbClr val="000000"/>
              </a:solidFill>
              <a:uFill>
                <a:solidFill>
                  <a:srgbClr val="ffffff"/>
                </a:solidFill>
              </a:uFill>
              <a:latin typeface="Calibri"/>
            </a:endParaRPr>
          </a:p>
        </p:txBody>
      </p:sp>
      <p:sp>
        <p:nvSpPr>
          <p:cNvPr id="1"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Образец текста</a:t>
            </a:r>
            <a:endParaRPr b="0" lang="ru-RU"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Второй уровень</a:t>
            </a:r>
            <a:endParaRPr b="0" lang="ru-RU"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Третий уровень</a:t>
            </a:r>
            <a:endParaRPr b="0" lang="ru-RU"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Четвертый уровень</a:t>
            </a:r>
            <a:endParaRPr b="0" lang="ru-RU"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Пятый уровень</a:t>
            </a:r>
            <a:endParaRPr b="0" lang="ru-RU" sz="3200" spc="-1" strike="noStrike">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fld id="{FBBD6A13-FDB6-4284-92F1-EEDC24FE7821}" type="datetime">
              <a:rPr b="0" lang="ru-RU" sz="1200" spc="-1" strike="noStrike">
                <a:solidFill>
                  <a:srgbClr val="8b8b8b"/>
                </a:solidFill>
                <a:uFill>
                  <a:solidFill>
                    <a:srgbClr val="ffffff"/>
                  </a:solidFill>
                </a:uFill>
                <a:latin typeface="Calibri"/>
              </a:rPr>
              <a:t>15.7.18</a:t>
            </a:fld>
            <a:endParaRPr b="0" lang="ru-RU"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b="0" lang="ru-RU" sz="2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EAA9F41E-E24B-4ADF-B6D9-269D64512968}" type="slidenum">
              <a:rPr b="0" lang="ru-RU" sz="1200" spc="-1" strike="noStrike">
                <a:solidFill>
                  <a:srgbClr val="8b8b8b"/>
                </a:solidFill>
                <a:uFill>
                  <a:solidFill>
                    <a:srgbClr val="ffffff"/>
                  </a:solidFill>
                </a:uFill>
                <a:latin typeface="Calibri"/>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hyperlink" Target="http://www.pravoslavie.ru/86036.html" TargetMode="External"/><Relationship Id="rId2" Type="http://schemas.openxmlformats.org/officeDocument/2006/relationships/hyperlink" Target="http://sretenie.com/book/element.php?ID=34342" TargetMode="External"/><Relationship Id="rId3" Type="http://schemas.openxmlformats.org/officeDocument/2006/relationships/slideLayout" Target="../slideLayouts/slideLayout1.xml"/><Relationship Id="rId4"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46" name="TextShape 1"/>
          <p:cNvSpPr txBox="1"/>
          <p:nvPr/>
        </p:nvSpPr>
        <p:spPr>
          <a:xfrm>
            <a:off x="1476360" y="274680"/>
            <a:ext cx="7210080" cy="3585960"/>
          </a:xfrm>
          <a:prstGeom prst="rect">
            <a:avLst/>
          </a:prstGeom>
          <a:noFill/>
          <a:ln>
            <a:noFill/>
          </a:ln>
        </p:spPr>
        <p:txBody>
          <a:bodyPr anchor="ctr"/>
          <a:p>
            <a:pPr algn="ctr">
              <a:lnSpc>
                <a:spcPct val="100000"/>
              </a:lnSpc>
            </a:pP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r>
              <a:rPr b="1" lang="ru-RU" sz="3200" spc="-1" strike="noStrike">
                <a:solidFill>
                  <a:srgbClr val="000000"/>
                </a:solidFill>
                <a:uFill>
                  <a:solidFill>
                    <a:srgbClr val="ffffff"/>
                  </a:solidFill>
                </a:uFill>
                <a:latin typeface="Calibri"/>
              </a:rPr>
              <a:t>Типология ошибок студентов в переводах произведений</a:t>
            </a:r>
            <a:r>
              <a:rPr b="0" lang="ru-RU" sz="3200" spc="-1" strike="noStrike">
                <a:solidFill>
                  <a:srgbClr val="000000"/>
                </a:solidFill>
                <a:uFill>
                  <a:solidFill>
                    <a:srgbClr val="ffffff"/>
                  </a:solidFill>
                </a:uFill>
                <a:latin typeface="Calibri"/>
              </a:rPr>
              <a:t>
</a:t>
            </a:r>
            <a:r>
              <a:rPr b="1" lang="ru-RU" sz="3200" spc="-1" strike="noStrike">
                <a:solidFill>
                  <a:srgbClr val="000000"/>
                </a:solidFill>
                <a:uFill>
                  <a:solidFill>
                    <a:srgbClr val="ffffff"/>
                  </a:solidFill>
                </a:uFill>
                <a:latin typeface="Calibri"/>
              </a:rPr>
              <a:t>мемуарно-биографического характера</a:t>
            </a:r>
            <a:r>
              <a:rPr b="0" lang="ru-RU" sz="3200" spc="-1" strike="noStrike">
                <a:solidFill>
                  <a:srgbClr val="000000"/>
                </a:solidFill>
                <a:uFill>
                  <a:solidFill>
                    <a:srgbClr val="ffffff"/>
                  </a:solidFill>
                </a:uFill>
                <a:latin typeface="Calibri"/>
              </a:rPr>
              <a:t>
</a:t>
            </a:r>
            <a:r>
              <a:rPr b="1" lang="ru-RU" sz="3200" spc="-1" strike="noStrike">
                <a:solidFill>
                  <a:srgbClr val="000000"/>
                </a:solidFill>
                <a:uFill>
                  <a:solidFill>
                    <a:srgbClr val="ffffff"/>
                  </a:solidFill>
                </a:uFill>
                <a:latin typeface="Calibri"/>
              </a:rPr>
              <a:t>(на примере романов А.С. Арсеньевой)</a:t>
            </a:r>
            <a:r>
              <a:rPr b="0" lang="ru-RU" sz="3200" spc="-1" strike="noStrike">
                <a:solidFill>
                  <a:srgbClr val="000000"/>
                </a:solidFill>
                <a:uFill>
                  <a:solidFill>
                    <a:srgbClr val="ffffff"/>
                  </a:solidFill>
                </a:uFill>
                <a:latin typeface="Calibri"/>
              </a:rPr>
              <a:t>
</a:t>
            </a:r>
            <a:r>
              <a:rPr b="1" lang="ru-RU" sz="32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47" name="TextShape 2"/>
          <p:cNvSpPr txBox="1"/>
          <p:nvPr/>
        </p:nvSpPr>
        <p:spPr>
          <a:xfrm>
            <a:off x="457200" y="3789000"/>
            <a:ext cx="8229240" cy="2336760"/>
          </a:xfrm>
          <a:prstGeom prst="rect">
            <a:avLst/>
          </a:prstGeom>
          <a:noFill/>
          <a:ln>
            <a:noFill/>
          </a:ln>
        </p:spPr>
        <p:txBody>
          <a:bodyPr/>
          <a:p>
            <a:pPr marL="343080" indent="-342720">
              <a:lnSpc>
                <a:spcPct val="100000"/>
              </a:lnSpc>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канд филол. наук,</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доцент Е.В.Поликарпова</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Алушта, 2018</a:t>
            </a:r>
            <a:endParaRPr b="0" lang="ru-RU" sz="3200" spc="-1" strike="noStrike">
              <a:solidFill>
                <a:srgbClr val="000000"/>
              </a:solidFill>
              <a:uFill>
                <a:solidFill>
                  <a:srgbClr val="ffffff"/>
                </a:solidFill>
              </a:uFill>
              <a:latin typeface="Calibri"/>
            </a:endParaRPr>
          </a:p>
          <a:p>
            <a:pPr marL="343080" indent="-342720" algn="r">
              <a:lnSpc>
                <a:spcPct val="100000"/>
              </a:lnSpc>
            </a:pPr>
            <a:endParaRPr b="0" lang="ru-RU" sz="3200" spc="-1" strike="noStrike">
              <a:solidFill>
                <a:srgbClr val="000000"/>
              </a:solidFill>
              <a:uFill>
                <a:solidFill>
                  <a:srgbClr val="ffffff"/>
                </a:solidFill>
              </a:uFill>
              <a:latin typeface="Calibri"/>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457200" y="274680"/>
            <a:ext cx="8229240" cy="1142640"/>
          </a:xfrm>
          <a:prstGeom prst="rect">
            <a:avLst/>
          </a:prstGeom>
          <a:noFill/>
          <a:ln>
            <a:noFill/>
          </a:ln>
        </p:spPr>
        <p:txBody>
          <a:bodyPr anchor="ctr"/>
          <a:p>
            <a:pPr algn="ctr">
              <a:lnSpc>
                <a:spcPct val="100000"/>
              </a:lnSpc>
            </a:pPr>
            <a:r>
              <a:rPr b="1" i="1" lang="ru-RU" sz="3600" spc="-1" strike="noStrike">
                <a:solidFill>
                  <a:srgbClr val="000000"/>
                </a:solidFill>
                <a:uFill>
                  <a:solidFill>
                    <a:srgbClr val="ffffff"/>
                  </a:solidFill>
                </a:uFill>
                <a:latin typeface="Calibri"/>
              </a:rPr>
              <a:t>Что надо знать об ошибках, </a:t>
            </a:r>
            <a:r>
              <a:rPr b="1" i="1" lang="ru-RU" sz="3600" spc="-1" strike="noStrike">
                <a:solidFill>
                  <a:srgbClr val="000000"/>
                </a:solidFill>
                <a:uFill>
                  <a:solidFill>
                    <a:srgbClr val="ffffff"/>
                  </a:solidFill>
                </a:uFill>
                <a:latin typeface="Calibri"/>
              </a:rPr>
              <a:t>
</a:t>
            </a:r>
            <a:r>
              <a:rPr b="1" i="1" lang="ru-RU" sz="3600" spc="-1" strike="noStrike">
                <a:solidFill>
                  <a:srgbClr val="000000"/>
                </a:solidFill>
                <a:uFill>
                  <a:solidFill>
                    <a:srgbClr val="ffffff"/>
                  </a:solidFill>
                </a:uFill>
                <a:latin typeface="Calibri"/>
              </a:rPr>
              <a:t>чтобы их не делать?</a:t>
            </a:r>
            <a:endParaRPr b="0" lang="ru-RU" sz="4400" spc="-1" strike="noStrike">
              <a:solidFill>
                <a:srgbClr val="000000"/>
              </a:solidFill>
              <a:uFill>
                <a:solidFill>
                  <a:srgbClr val="ffffff"/>
                </a:solidFill>
              </a:uFill>
              <a:latin typeface="Calibri"/>
            </a:endParaRPr>
          </a:p>
        </p:txBody>
      </p:sp>
      <p:sp>
        <p:nvSpPr>
          <p:cNvPr id="69"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Определение ошибок</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классификация ошибок</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где и почему они возникают</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закономерность  ошибок</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частотность ошибок</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как исправить ошибки</a:t>
            </a:r>
            <a:endParaRPr b="0" lang="ru-RU" sz="3200" spc="-1" strike="noStrike">
              <a:solidFill>
                <a:srgbClr val="000000"/>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txBox="1"/>
          <p:nvPr/>
        </p:nvSpPr>
        <p:spPr>
          <a:xfrm>
            <a:off x="457200" y="274680"/>
            <a:ext cx="8229240" cy="1142640"/>
          </a:xfrm>
          <a:prstGeom prst="rect">
            <a:avLst/>
          </a:prstGeom>
          <a:noFill/>
          <a:ln>
            <a:noFill/>
          </a:ln>
        </p:spPr>
        <p:txBody>
          <a:bodyPr anchor="ctr"/>
          <a:p>
            <a:pPr algn="ctr">
              <a:lnSpc>
                <a:spcPct val="100000"/>
              </a:lnSpc>
            </a:pPr>
            <a:r>
              <a:rPr b="1" i="1" lang="ru-RU" sz="3200" spc="-1" strike="noStrike">
                <a:solidFill>
                  <a:srgbClr val="000000"/>
                </a:solidFill>
                <a:uFill>
                  <a:solidFill>
                    <a:srgbClr val="ffffff"/>
                  </a:solidFill>
                </a:uFill>
                <a:latin typeface="Calibri"/>
              </a:rPr>
              <a:t>Что такое ошибка?</a:t>
            </a:r>
            <a:r>
              <a:rPr b="1" i="1" lang="ru-RU" sz="32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71"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А.А. Леонтьев : « Речевая ошибка есть своего рода  сигнал «шва» в речевом механизме, разошедшегося  под влиянием тех или иных обстоятельств»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Т.Г. Егоров: « Надо знать механизмы  ошибок, анализ которых вводит нас в лабораторию деятельности человека, помогает вскрыть движущие силы процесса её формирования»</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73"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Мучник Б.С.  «Ошибка  это отрицательные сигналы-воздействия  как преобладающая часть сигналов управления, которым пользуется квалифицированный человек,  пишущий в своей умственной деятельности по конструированию текста».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Трактат Леонардо Бруни Арентино: ГРЕХ ПЕРЕВОДЧИКА: Плохой перевод — это «или плохое понимание того, что следует перевести, или плохое изложение  или пренебрежение гармонией и изяществом текста  (***сохранено управление оригинала цитаты).</a:t>
            </a:r>
            <a:endParaRPr b="0" lang="ru-RU" sz="3200" spc="-1" strike="noStrike">
              <a:solidFill>
                <a:srgbClr val="000000"/>
              </a:solidFill>
              <a:uFill>
                <a:solidFill>
                  <a:srgbClr val="ffffff"/>
                </a:solidFill>
              </a:uFill>
              <a:latin typeface="Calibri"/>
            </a:endParaRPr>
          </a:p>
        </p:txBody>
      </p:sp>
      <p:sp>
        <p:nvSpPr>
          <p:cNvPr id="74" name="CustomShape 3"/>
          <p:cNvSpPr/>
          <p:nvPr/>
        </p:nvSpPr>
        <p:spPr>
          <a:xfrm>
            <a:off x="2286000" y="476640"/>
            <a:ext cx="5742000" cy="943560"/>
          </a:xfrm>
          <a:prstGeom prst="rect">
            <a:avLst/>
          </a:prstGeom>
          <a:noFill/>
          <a:ln>
            <a:noFill/>
          </a:ln>
        </p:spPr>
        <p:style>
          <a:lnRef idx="0"/>
          <a:fillRef idx="0"/>
          <a:effectRef idx="0"/>
          <a:fontRef idx="minor"/>
        </p:style>
        <p:txBody>
          <a:bodyPr lIns="90000" rIns="90000" tIns="45000" bIns="45000"/>
          <a:p>
            <a:pPr>
              <a:lnSpc>
                <a:spcPct val="100000"/>
              </a:lnSpc>
            </a:pPr>
            <a:r>
              <a:rPr b="1" i="1" lang="ru-RU" sz="2800" spc="-1" strike="noStrike">
                <a:solidFill>
                  <a:srgbClr val="000000"/>
                </a:solidFill>
                <a:uFill>
                  <a:solidFill>
                    <a:srgbClr val="ffffff"/>
                  </a:solidFill>
                </a:uFill>
                <a:latin typeface="Calibri"/>
              </a:rPr>
              <a:t>Что такое ошибка?</a:t>
            </a:r>
            <a:r>
              <a:rPr b="1" i="1"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1259640" y="784080"/>
            <a:ext cx="7488360" cy="4846680"/>
          </a:xfrm>
          <a:prstGeom prst="rect">
            <a:avLst/>
          </a:prstGeom>
          <a:noFill/>
          <a:ln w="9360">
            <a:noFill/>
          </a:ln>
        </p:spPr>
        <p:txBody>
          <a:bodyPr anchor="ctr"/>
          <a:p>
            <a:pPr>
              <a:lnSpc>
                <a:spcPct val="100000"/>
              </a:lnSpc>
            </a:pPr>
            <a:r>
              <a:rPr b="0" lang="ru-RU" sz="2400" spc="-1" strike="noStrike">
                <a:solidFill>
                  <a:srgbClr val="000000"/>
                </a:solidFill>
                <a:uFill>
                  <a:solidFill>
                    <a:srgbClr val="ffffff"/>
                  </a:solidFill>
                </a:uFill>
                <a:latin typeface="Arial"/>
                <a:ea typeface="Times New Roman"/>
              </a:rPr>
              <a:t>Общая теория ошибок:</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buClr>
                <a:srgbClr val="000000"/>
              </a:buClr>
              <a:buFont typeface="Arial"/>
              <a:buChar char="-"/>
            </a:pPr>
            <a:r>
              <a:rPr b="0"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эррология</a:t>
            </a:r>
            <a:r>
              <a:rPr b="0" lang="ru-RU" sz="2400" spc="-1" strike="noStrike">
                <a:solidFill>
                  <a:srgbClr val="000000"/>
                </a:solidFill>
                <a:uFill>
                  <a:solidFill>
                    <a:srgbClr val="ffffff"/>
                  </a:solidFill>
                </a:uFill>
                <a:latin typeface="Arial"/>
                <a:ea typeface="Times New Roman"/>
              </a:rPr>
              <a:t> (с лат. Error  (промах / погрешность / ошибка) + logos (разум / учение / слово).</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buClr>
                <a:srgbClr val="000000"/>
              </a:buClr>
              <a:buFont typeface="Arial"/>
              <a:buChar char="-"/>
            </a:pPr>
            <a:r>
              <a:rPr b="1" lang="ru-RU" sz="2400" spc="-1" strike="noStrike">
                <a:solidFill>
                  <a:srgbClr val="000000"/>
                </a:solidFill>
                <a:uFill>
                  <a:solidFill>
                    <a:srgbClr val="ffffff"/>
                  </a:solidFill>
                </a:uFill>
                <a:latin typeface="Arial"/>
                <a:ea typeface="Times New Roman"/>
              </a:rPr>
              <a:t>эрратология: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pPr>
            <a:r>
              <a:rPr b="1" lang="ru-RU" sz="2400" spc="-1" strike="noStrike">
                <a:solidFill>
                  <a:srgbClr val="000000"/>
                </a:solidFill>
                <a:uFill>
                  <a:solidFill>
                    <a:srgbClr val="ffffff"/>
                  </a:solidFill>
                </a:uFill>
                <a:latin typeface="Arial"/>
                <a:ea typeface="Times New Roman"/>
              </a:rPr>
              <a:t>частная</a:t>
            </a:r>
            <a:r>
              <a:rPr b="0"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эрратология </a:t>
            </a:r>
            <a:r>
              <a:rPr b="0" lang="ru-RU" sz="2400" spc="-1" strike="noStrike">
                <a:solidFill>
                  <a:srgbClr val="000000"/>
                </a:solidFill>
                <a:uFill>
                  <a:solidFill>
                    <a:srgbClr val="ffffff"/>
                  </a:solidFill>
                </a:uFill>
                <a:latin typeface="Arial"/>
                <a:ea typeface="Times New Roman"/>
              </a:rPr>
              <a:t>(лингвистическая /  лингводидактическая / переводческая);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pPr>
            <a:r>
              <a:rPr b="1" lang="ru-RU" sz="2400" spc="-1" strike="noStrike">
                <a:solidFill>
                  <a:srgbClr val="000000"/>
                </a:solidFill>
                <a:uFill>
                  <a:solidFill>
                    <a:srgbClr val="ffffff"/>
                  </a:solidFill>
                </a:uFill>
                <a:latin typeface="Arial"/>
                <a:ea typeface="Times New Roman"/>
              </a:rPr>
              <a:t>специальная  эрратология</a:t>
            </a:r>
            <a:r>
              <a:rPr b="0" lang="ru-RU" sz="2400" spc="-1" strike="noStrike">
                <a:solidFill>
                  <a:srgbClr val="000000"/>
                </a:solidFill>
                <a:uFill>
                  <a:solidFill>
                    <a:srgbClr val="ffffff"/>
                  </a:solidFill>
                </a:uFill>
                <a:latin typeface="Arial"/>
                <a:ea typeface="Times New Roman"/>
              </a:rPr>
              <a:t> ( рецептивная и экспрессивная в рамках переводоведения)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Эрратология в целом</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77" name="TextShape 2"/>
          <p:cNvSpPr txBox="1"/>
          <p:nvPr/>
        </p:nvSpPr>
        <p:spPr>
          <a:xfrm>
            <a:off x="1475640" y="980640"/>
            <a:ext cx="7210800" cy="5145120"/>
          </a:xfrm>
          <a:prstGeom prst="rect">
            <a:avLst/>
          </a:prstGeom>
          <a:noFill/>
          <a:ln>
            <a:noFill/>
          </a:ln>
        </p:spPr>
        <p:txBody>
          <a:bodyPr/>
          <a:p>
            <a:pPr marL="343080" indent="-342720">
              <a:lnSpc>
                <a:spcPct val="100000"/>
              </a:lnSpc>
            </a:pPr>
            <a:r>
              <a:rPr b="1" i="1" lang="ru-RU" sz="2400" spc="-1" strike="noStrike">
                <a:solidFill>
                  <a:srgbClr val="000000"/>
                </a:solidFill>
                <a:uFill>
                  <a:solidFill>
                    <a:srgbClr val="ffffff"/>
                  </a:solidFill>
                </a:uFill>
                <a:latin typeface="Calibri"/>
              </a:rPr>
              <a:t>Контрастивная лингвистика: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диафонические расхождения (фонологические)</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диаморфия ( грамматические расхождения)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диатаксия (синтаксические расхождения)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диалексические (лексические расхождения)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i="1" lang="ru-RU" sz="2400" spc="-1" strike="noStrike">
                <a:solidFill>
                  <a:srgbClr val="000000"/>
                </a:solidFill>
                <a:uFill>
                  <a:solidFill>
                    <a:srgbClr val="ffffff"/>
                  </a:solidFill>
                </a:uFill>
                <a:latin typeface="Calibri"/>
              </a:rPr>
              <a:t>Две версии подхода в контрастивной лингвистике</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предсказывающая сила (сильная)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Объясняющая (слабая сила)</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1259640" y="784080"/>
            <a:ext cx="7488360" cy="4846680"/>
          </a:xfrm>
          <a:prstGeom prst="rect">
            <a:avLst/>
          </a:prstGeom>
          <a:noFill/>
          <a:ln w="9360">
            <a:noFill/>
          </a:ln>
        </p:spPr>
        <p:txBody>
          <a:bodyPr anchor="ctr"/>
          <a:p>
            <a:pPr>
              <a:lnSpc>
                <a:spcPct val="100000"/>
              </a:lnSpc>
            </a:pPr>
            <a:r>
              <a:rPr b="0" lang="ru-RU" sz="2400" spc="-1" strike="noStrike">
                <a:solidFill>
                  <a:srgbClr val="000000"/>
                </a:solidFill>
                <a:uFill>
                  <a:solidFill>
                    <a:srgbClr val="ffffff"/>
                  </a:solidFill>
                </a:uFill>
                <a:latin typeface="Arial"/>
                <a:ea typeface="Times New Roman"/>
              </a:rPr>
              <a:t>Общая теория ошибок:</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buClr>
                <a:srgbClr val="000000"/>
              </a:buClr>
              <a:buFont typeface="Arial"/>
              <a:buChar char="-"/>
            </a:pPr>
            <a:r>
              <a:rPr b="0"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эррология</a:t>
            </a:r>
            <a:r>
              <a:rPr b="0" lang="ru-RU" sz="2400" spc="-1" strike="noStrike">
                <a:solidFill>
                  <a:srgbClr val="000000"/>
                </a:solidFill>
                <a:uFill>
                  <a:solidFill>
                    <a:srgbClr val="ffffff"/>
                  </a:solidFill>
                </a:uFill>
                <a:latin typeface="Arial"/>
                <a:ea typeface="Times New Roman"/>
              </a:rPr>
              <a:t> (с лат. Error  (промах / погрешность / ошибка) + logos (разум / учение / слово).</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buClr>
                <a:srgbClr val="000000"/>
              </a:buClr>
              <a:buFont typeface="Arial"/>
              <a:buChar char="-"/>
            </a:pPr>
            <a:r>
              <a:rPr b="1" lang="ru-RU" sz="2400" spc="-1" strike="noStrike">
                <a:solidFill>
                  <a:srgbClr val="000000"/>
                </a:solidFill>
                <a:uFill>
                  <a:solidFill>
                    <a:srgbClr val="ffffff"/>
                  </a:solidFill>
                </a:uFill>
                <a:latin typeface="Arial"/>
                <a:ea typeface="Times New Roman"/>
              </a:rPr>
              <a:t>эрратология: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pPr>
            <a:r>
              <a:rPr b="1" lang="ru-RU" sz="2400" spc="-1" strike="noStrike">
                <a:solidFill>
                  <a:srgbClr val="000000"/>
                </a:solidFill>
                <a:uFill>
                  <a:solidFill>
                    <a:srgbClr val="ffffff"/>
                  </a:solidFill>
                </a:uFill>
                <a:latin typeface="Arial"/>
                <a:ea typeface="Times New Roman"/>
              </a:rPr>
              <a:t>частная</a:t>
            </a:r>
            <a:r>
              <a:rPr b="0"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эрратология </a:t>
            </a:r>
            <a:r>
              <a:rPr b="0" lang="ru-RU" sz="2400" spc="-1" strike="noStrike">
                <a:solidFill>
                  <a:srgbClr val="000000"/>
                </a:solidFill>
                <a:uFill>
                  <a:solidFill>
                    <a:srgbClr val="ffffff"/>
                  </a:solidFill>
                </a:uFill>
                <a:latin typeface="Arial"/>
                <a:ea typeface="Times New Roman"/>
              </a:rPr>
              <a:t>(лингвистическая /  лингводидактическая / переводческая);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pPr>
            <a:r>
              <a:rPr b="1" lang="ru-RU" sz="2400" spc="-1" strike="noStrike">
                <a:solidFill>
                  <a:srgbClr val="000000"/>
                </a:solidFill>
                <a:uFill>
                  <a:solidFill>
                    <a:srgbClr val="ffffff"/>
                  </a:solidFill>
                </a:uFill>
                <a:latin typeface="Arial"/>
                <a:ea typeface="Times New Roman"/>
              </a:rPr>
              <a:t>специальная  эрратология</a:t>
            </a:r>
            <a:r>
              <a:rPr b="0" lang="ru-RU" sz="2400" spc="-1" strike="noStrike">
                <a:solidFill>
                  <a:srgbClr val="000000"/>
                </a:solidFill>
                <a:uFill>
                  <a:solidFill>
                    <a:srgbClr val="ffffff"/>
                  </a:solidFill>
                </a:uFill>
                <a:latin typeface="Arial"/>
                <a:ea typeface="Times New Roman"/>
              </a:rPr>
              <a:t> ( рецептивная и экспрессивная в рамках переводоведения)</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457200" y="274680"/>
            <a:ext cx="8229240" cy="1713960"/>
          </a:xfrm>
          <a:prstGeom prst="rect">
            <a:avLst/>
          </a:prstGeom>
          <a:noFill/>
          <a:ln>
            <a:noFill/>
          </a:ln>
        </p:spPr>
        <p:txBody>
          <a:bodyPr anchor="ctr"/>
          <a:p>
            <a:pPr algn="ctr">
              <a:lnSpc>
                <a:spcPct val="100000"/>
              </a:lnSpc>
            </a:pPr>
            <a:r>
              <a:rPr b="0" lang="ru-RU" sz="32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Arial"/>
                <a:ea typeface="Times New Roman"/>
              </a:rPr>
              <a:t>В терминах когнитивной лингвистики и лингвокультурологии: </a:t>
            </a:r>
            <a:r>
              <a:rPr b="0"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когнитивное переводоведение: </a:t>
            </a:r>
            <a:r>
              <a:rPr b="1" lang="ru-RU" sz="2400" spc="-1" strike="noStrike">
                <a:solidFill>
                  <a:srgbClr val="000000"/>
                </a:solidFill>
                <a:uFill>
                  <a:solidFill>
                    <a:srgbClr val="ffffff"/>
                  </a:solidFill>
                </a:uFill>
                <a:latin typeface="Arial"/>
                <a:ea typeface="Times New Roman"/>
              </a:rPr>
              <a:t>
</a:t>
            </a:r>
            <a:r>
              <a:rPr b="1" lang="ru-RU" sz="2400" spc="-1" strike="noStrike">
                <a:solidFill>
                  <a:srgbClr val="000000"/>
                </a:solidFill>
                <a:uFill>
                  <a:solidFill>
                    <a:srgbClr val="ffffff"/>
                  </a:solidFill>
                </a:uFill>
                <a:latin typeface="Arial"/>
                <a:ea typeface="Times New Roman"/>
              </a:rPr>
              <a:t>переводим не слова , а мысли …</a:t>
            </a:r>
            <a:endParaRPr b="0" lang="ru-RU" sz="4400" spc="-1" strike="noStrike">
              <a:solidFill>
                <a:srgbClr val="000000"/>
              </a:solidFill>
              <a:uFill>
                <a:solidFill>
                  <a:srgbClr val="ffffff"/>
                </a:solidFill>
              </a:uFill>
              <a:latin typeface="Calibri"/>
            </a:endParaRPr>
          </a:p>
        </p:txBody>
      </p:sp>
      <p:sp>
        <p:nvSpPr>
          <p:cNvPr id="80" name="TextShape 2"/>
          <p:cNvSpPr txBox="1"/>
          <p:nvPr/>
        </p:nvSpPr>
        <p:spPr>
          <a:xfrm>
            <a:off x="457200" y="1600200"/>
            <a:ext cx="8229240" cy="4525560"/>
          </a:xfrm>
          <a:prstGeom prst="rect">
            <a:avLst/>
          </a:prstGeom>
          <a:noFill/>
          <a:ln>
            <a:noFill/>
          </a:ln>
        </p:spPr>
        <p:txBody>
          <a:bodyPr/>
          <a:p>
            <a:pPr marL="343080" indent="-342720">
              <a:lnSpc>
                <a:spcPct val="100000"/>
              </a:lnSpc>
            </a:pP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81" name="CustomShape 3"/>
          <p:cNvSpPr/>
          <p:nvPr/>
        </p:nvSpPr>
        <p:spPr>
          <a:xfrm>
            <a:off x="755640" y="2210040"/>
            <a:ext cx="7992360" cy="4177440"/>
          </a:xfrm>
          <a:prstGeom prst="rect">
            <a:avLst/>
          </a:prstGeom>
          <a:noFill/>
          <a:ln w="9360">
            <a:noFill/>
          </a:ln>
        </p:spPr>
        <p:style>
          <a:lnRef idx="0"/>
          <a:fillRef idx="0"/>
          <a:effectRef idx="0"/>
          <a:fontRef idx="minor"/>
        </p:style>
        <p:txBody>
          <a:bodyPr anchor="ctr"/>
          <a:p>
            <a:pPr>
              <a:lnSpc>
                <a:spcPct val="100000"/>
              </a:lnSpc>
            </a:pPr>
            <a:r>
              <a:rPr b="1" lang="ru-RU" sz="1800" spc="-1" strike="noStrike">
                <a:solidFill>
                  <a:srgbClr val="000000"/>
                </a:solidFill>
                <a:uFill>
                  <a:solidFill>
                    <a:srgbClr val="ffffff"/>
                  </a:solidFill>
                </a:uFill>
                <a:latin typeface="Arial"/>
                <a:ea typeface="Times New Roman"/>
              </a:rPr>
              <a:t>В самом общем виде: ОШИБКА – ЭТО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000000"/>
                </a:solidFill>
                <a:uFill>
                  <a:solidFill>
                    <a:srgbClr val="ffffff"/>
                  </a:solidFill>
                </a:uFill>
                <a:latin typeface="Arial"/>
                <a:ea typeface="Times New Roman"/>
              </a:rPr>
              <a:t>когнитивный, лингвокультурный или языковой диссонанс при переходной компетенции (у начинающих переводчиков) и профессиональной компетенции (у «продвинутых» переводчиков)</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000000"/>
                </a:solidFill>
                <a:uFill>
                  <a:solidFill>
                    <a:srgbClr val="ffffff"/>
                  </a:solidFill>
                </a:uFill>
                <a:latin typeface="Arial"/>
                <a:ea typeface="Times New Roman"/>
              </a:rPr>
              <a:t>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2000" spc="-1" strike="noStrike">
                <a:solidFill>
                  <a:srgbClr val="000000"/>
                </a:solidFill>
                <a:uFill>
                  <a:solidFill>
                    <a:srgbClr val="ffffff"/>
                  </a:solidFill>
                </a:uFill>
                <a:latin typeface="Arial"/>
                <a:ea typeface="Times New Roman"/>
              </a:rPr>
              <a:t>несоответствия рецептивного типа  (в момент понимания речи)   - </a:t>
            </a:r>
            <a:r>
              <a:rPr b="1" lang="ru-RU" sz="2000" spc="-1" strike="noStrike">
                <a:solidFill>
                  <a:srgbClr val="000000"/>
                </a:solidFill>
                <a:uFill>
                  <a:solidFill>
                    <a:srgbClr val="ffffff"/>
                  </a:solidFill>
                </a:uFill>
                <a:latin typeface="Arial"/>
                <a:ea typeface="Times New Roman"/>
              </a:rPr>
              <a:t>агнонимы</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2000" spc="-1" strike="noStrike">
                <a:solidFill>
                  <a:srgbClr val="000000"/>
                </a:solidFill>
                <a:uFill>
                  <a:solidFill>
                    <a:srgbClr val="ffffff"/>
                  </a:solidFill>
                </a:uFill>
                <a:latin typeface="Arial"/>
                <a:ea typeface="Times New Roman"/>
              </a:rPr>
              <a:t>несоответствия экспрессивного типа  (в момент порождения речи) – </a:t>
            </a:r>
            <a:r>
              <a:rPr b="1" lang="ru-RU" sz="2000" spc="-1" strike="noStrike">
                <a:solidFill>
                  <a:srgbClr val="000000"/>
                </a:solidFill>
                <a:uFill>
                  <a:solidFill>
                    <a:srgbClr val="ffffff"/>
                  </a:solidFill>
                </a:uFill>
                <a:latin typeface="Arial"/>
                <a:ea typeface="Times New Roman"/>
              </a:rPr>
              <a:t>паранормативы</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2000" spc="-1" strike="noStrike">
                <a:solidFill>
                  <a:srgbClr val="000000"/>
                </a:solidFill>
                <a:uFill>
                  <a:solidFill>
                    <a:srgbClr val="ffffff"/>
                  </a:solidFill>
                </a:uFill>
                <a:latin typeface="Arial"/>
                <a:ea typeface="Times New Roman"/>
              </a:rPr>
              <a:t>когнитивные</a:t>
            </a:r>
            <a:r>
              <a:rPr b="0" lang="ru-RU" sz="2000" spc="-1" strike="noStrike">
                <a:solidFill>
                  <a:srgbClr val="000000"/>
                </a:solidFill>
                <a:uFill>
                  <a:solidFill>
                    <a:srgbClr val="ffffff"/>
                  </a:solidFill>
                </a:uFill>
                <a:latin typeface="Arial"/>
                <a:ea typeface="Times New Roman"/>
              </a:rPr>
              <a:t> несоответствия / </a:t>
            </a:r>
            <a:r>
              <a:rPr b="1" lang="ru-RU" sz="2000" spc="-1" strike="noStrike">
                <a:solidFill>
                  <a:srgbClr val="000000"/>
                </a:solidFill>
                <a:uFill>
                  <a:solidFill>
                    <a:srgbClr val="ffffff"/>
                  </a:solidFill>
                </a:uFill>
                <a:latin typeface="Arial"/>
                <a:ea typeface="Times New Roman"/>
              </a:rPr>
              <a:t>лингвокультурные</a:t>
            </a:r>
            <a:r>
              <a:rPr b="0" lang="ru-RU" sz="2000" spc="-1" strike="noStrike">
                <a:solidFill>
                  <a:srgbClr val="000000"/>
                </a:solidFill>
                <a:uFill>
                  <a:solidFill>
                    <a:srgbClr val="ffffff"/>
                  </a:solidFill>
                </a:uFill>
                <a:latin typeface="Arial"/>
                <a:ea typeface="Times New Roman"/>
              </a:rPr>
              <a:t> несоответствия /</a:t>
            </a:r>
            <a:r>
              <a:rPr b="1" lang="ru-RU" sz="2000" spc="-1" strike="noStrike">
                <a:solidFill>
                  <a:srgbClr val="000000"/>
                </a:solidFill>
                <a:uFill>
                  <a:solidFill>
                    <a:srgbClr val="ffffff"/>
                  </a:solidFill>
                </a:uFill>
                <a:latin typeface="Arial"/>
                <a:ea typeface="Times New Roman"/>
              </a:rPr>
              <a:t>языковые</a:t>
            </a:r>
            <a:r>
              <a:rPr b="0" lang="ru-RU" sz="2000" spc="-1" strike="noStrike">
                <a:solidFill>
                  <a:srgbClr val="000000"/>
                </a:solidFill>
                <a:uFill>
                  <a:solidFill>
                    <a:srgbClr val="ffffff"/>
                  </a:solidFill>
                </a:uFill>
                <a:latin typeface="Arial"/>
                <a:ea typeface="Times New Roman"/>
              </a:rPr>
              <a:t> несоответствия</a:t>
            </a:r>
            <a:endParaRPr b="0" lang="ru-RU"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457200" y="1484640"/>
            <a:ext cx="8229240" cy="4641120"/>
          </a:xfrm>
          <a:prstGeom prst="rect">
            <a:avLst/>
          </a:prstGeom>
          <a:noFill/>
          <a:ln>
            <a:noFill/>
          </a:ln>
        </p:spPr>
        <p:txBody>
          <a:bodyPr/>
          <a:p>
            <a:pPr marL="343080" indent="-342720">
              <a:lnSpc>
                <a:spcPct val="100000"/>
              </a:lnSpc>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i="1" lang="ru-RU" sz="3200" spc="-1" strike="noStrike">
                <a:solidFill>
                  <a:srgbClr val="000000"/>
                </a:solidFill>
                <a:uFill>
                  <a:solidFill>
                    <a:srgbClr val="ffffff"/>
                  </a:solidFill>
                </a:uFill>
                <a:latin typeface="Calibri"/>
              </a:rPr>
              <a:t>Причины ошибок:</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Леонардо Бруни Аретино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(«Трактат об искусном переводе» конец 14 века — начало 15-ого века, Флоренция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1. Недостаточность образованности переводчика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2. Отсутствие литературного таланта</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84" name="TextShape 2"/>
          <p:cNvSpPr txBox="1"/>
          <p:nvPr/>
        </p:nvSpPr>
        <p:spPr>
          <a:xfrm>
            <a:off x="457200" y="1600200"/>
            <a:ext cx="8229240" cy="4525560"/>
          </a:xfrm>
          <a:prstGeom prst="rect">
            <a:avLst/>
          </a:prstGeom>
          <a:noFill/>
          <a:ln>
            <a:noFill/>
          </a:ln>
        </p:spPr>
        <p:txBody>
          <a:bodyPr/>
          <a:p>
            <a:endParaRPr b="0" lang="ru-RU" sz="3200" spc="-1" strike="noStrike">
              <a:solidFill>
                <a:srgbClr val="000000"/>
              </a:solidFill>
              <a:uFill>
                <a:solidFill>
                  <a:srgbClr val="ffffff"/>
                </a:solidFill>
              </a:uFill>
              <a:latin typeface="Calibri"/>
            </a:endParaRPr>
          </a:p>
        </p:txBody>
      </p:sp>
      <p:sp>
        <p:nvSpPr>
          <p:cNvPr id="85" name="CustomShape 3"/>
          <p:cNvSpPr/>
          <p:nvPr/>
        </p:nvSpPr>
        <p:spPr>
          <a:xfrm>
            <a:off x="1835640" y="620640"/>
            <a:ext cx="6120360" cy="1796760"/>
          </a:xfrm>
          <a:prstGeom prst="rect">
            <a:avLst/>
          </a:prstGeom>
          <a:noFill/>
          <a:ln>
            <a:noFill/>
          </a:ln>
        </p:spPr>
        <p:style>
          <a:lnRef idx="0"/>
          <a:fillRef idx="0"/>
          <a:effectRef idx="0"/>
          <a:fontRef idx="minor"/>
        </p:style>
        <p:txBody>
          <a:bodyPr lIns="90000" rIns="90000" tIns="45000" bIns="45000"/>
          <a:p>
            <a:pPr>
              <a:lnSpc>
                <a:spcPct val="100000"/>
              </a:lnSpc>
            </a:pPr>
            <a:r>
              <a:rPr b="0" lang="ru-RU" sz="2800" spc="-1" strike="noStrike">
                <a:solidFill>
                  <a:srgbClr val="000000"/>
                </a:solidFill>
                <a:uFill>
                  <a:solidFill>
                    <a:srgbClr val="ffffff"/>
                  </a:solidFill>
                </a:uFill>
                <a:latin typeface="Calibri"/>
              </a:rPr>
              <a:t>ПРЕДАТЕЛИ — ПЕРЕЛАГАТЕЛИ </a:t>
            </a:r>
            <a:endParaRPr b="0" lang="ru-RU" sz="1800" spc="-1" strike="noStrike">
              <a:solidFill>
                <a:srgbClr val="000000"/>
              </a:solidFill>
              <a:uFill>
                <a:solidFill>
                  <a:srgbClr val="ffffff"/>
                </a:solidFill>
              </a:uFill>
              <a:latin typeface="Arial"/>
            </a:endParaRPr>
          </a:p>
          <a:p>
            <a:pPr algn="ctr">
              <a:lnSpc>
                <a:spcPct val="100000"/>
              </a:lnSpc>
            </a:pPr>
            <a:r>
              <a:rPr b="0" lang="ru-RU" sz="2800" spc="-1" strike="noStrike">
                <a:solidFill>
                  <a:srgbClr val="000000"/>
                </a:solidFill>
                <a:uFill>
                  <a:solidFill>
                    <a:srgbClr val="ffffff"/>
                  </a:solidFill>
                </a:uFill>
                <a:latin typeface="Calibri"/>
              </a:rPr>
              <a:t>создают</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sp>
        <p:nvSpPr>
          <p:cNvPr id="86" name="CustomShape 4"/>
          <p:cNvSpPr/>
          <p:nvPr/>
        </p:nvSpPr>
        <p:spPr>
          <a:xfrm>
            <a:off x="2538360" y="3244320"/>
            <a:ext cx="4076280" cy="9435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ru-RU" sz="2800" spc="-1" strike="noStrike">
                <a:solidFill>
                  <a:srgbClr val="000000"/>
                </a:solidFill>
                <a:uFill>
                  <a:solidFill>
                    <a:srgbClr val="ffffff"/>
                  </a:solidFill>
                </a:uFill>
                <a:latin typeface="Calibri"/>
              </a:rPr>
              <a:t>ПРЕКРАСНЫЕ, </a:t>
            </a:r>
            <a:endParaRPr b="0" lang="ru-RU" sz="1800" spc="-1" strike="noStrike">
              <a:solidFill>
                <a:srgbClr val="000000"/>
              </a:solidFill>
              <a:uFill>
                <a:solidFill>
                  <a:srgbClr val="ffffff"/>
                </a:solidFill>
              </a:uFill>
              <a:latin typeface="Arial"/>
            </a:endParaRPr>
          </a:p>
          <a:p>
            <a:pPr algn="ctr">
              <a:lnSpc>
                <a:spcPct val="100000"/>
              </a:lnSpc>
            </a:pPr>
            <a:r>
              <a:rPr b="0" lang="ru-RU" sz="2800" spc="-1" strike="noStrike">
                <a:solidFill>
                  <a:srgbClr val="000000"/>
                </a:solidFill>
                <a:uFill>
                  <a:solidFill>
                    <a:srgbClr val="ffffff"/>
                  </a:solidFill>
                </a:uFill>
                <a:latin typeface="Calibri"/>
              </a:rPr>
              <a:t>НО НЕВЕРНЫЕ ПЕРЕВОДЫ</a:t>
            </a:r>
            <a:endParaRPr b="0" lang="ru-RU"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88"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недостаточное владение языком оригинала;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недостаточный когнитивный опыт (слабый уровень индивидуального познания окружающей действительности);</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 невнимательное отношение к тексту (непонимание того, что автор говорит о предмете / неумение различить, чем стиль данного автор отличается от стиля других авторов).</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89" name="CustomShape 3"/>
          <p:cNvSpPr/>
          <p:nvPr/>
        </p:nvSpPr>
        <p:spPr>
          <a:xfrm>
            <a:off x="1907640" y="476640"/>
            <a:ext cx="6120360" cy="1370160"/>
          </a:xfrm>
          <a:prstGeom prst="rect">
            <a:avLst/>
          </a:prstGeom>
          <a:noFill/>
          <a:ln>
            <a:noFill/>
          </a:ln>
        </p:spPr>
        <p:style>
          <a:lnRef idx="0"/>
          <a:fillRef idx="0"/>
          <a:effectRef idx="0"/>
          <a:fontRef idx="minor"/>
        </p:style>
        <p:txBody>
          <a:bodyPr lIns="90000" rIns="90000" tIns="45000" bIns="45000"/>
          <a:p>
            <a:pPr>
              <a:lnSpc>
                <a:spcPct val="100000"/>
              </a:lnSpc>
            </a:pPr>
            <a:r>
              <a:rPr b="0" lang="ru-RU" sz="2800" spc="-1" strike="noStrike">
                <a:solidFill>
                  <a:srgbClr val="000000"/>
                </a:solidFill>
                <a:uFill>
                  <a:solidFill>
                    <a:srgbClr val="ffffff"/>
                  </a:solidFill>
                </a:uFill>
                <a:latin typeface="Calibri"/>
              </a:rPr>
              <a:t>ГАРБОВСКИЙ Николай Константинович</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ПРИЧИНЫ ОШИБОК ВОСПРИЯТИЯ:</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1403640" y="274680"/>
            <a:ext cx="7282800" cy="1142640"/>
          </a:xfrm>
          <a:prstGeom prst="rect">
            <a:avLst/>
          </a:prstGeom>
          <a:noFill/>
          <a:ln>
            <a:noFill/>
          </a:ln>
        </p:spPr>
        <p:txBody>
          <a:bodyPr anchor="ctr"/>
          <a:p>
            <a:pPr algn="ctr">
              <a:lnSpc>
                <a:spcPct val="100000"/>
              </a:lnSpc>
            </a:pP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Исследование выполнено при финансовой поддержке РФФИ и </a:t>
            </a: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                                      Правительства Архангельской области </a:t>
            </a: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в рамках научного проекта № 17-14-29002</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pic>
        <p:nvPicPr>
          <p:cNvPr id="49" name="Picture 2" descr=""/>
          <p:cNvPicPr/>
          <p:nvPr/>
        </p:nvPicPr>
        <p:blipFill>
          <a:blip r:embed="rId1"/>
          <a:stretch/>
        </p:blipFill>
        <p:spPr>
          <a:xfrm>
            <a:off x="1554840" y="1600200"/>
            <a:ext cx="6034320" cy="45255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91"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 недостаточное знание системы языка перевода (неумение найти семантически наиболее точный эквивалент; неумение выбрать наиболее уместный эквивалент с точки зрения оценочных коннотаций, стилистики, истории языка и общества);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 незнание законов построения высказываний в языке перевода (незнание закономерностей речевой коммуникации или пренебрежение ими  / незнание законов ритмической организации текста).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92" name="CustomShape 3"/>
          <p:cNvSpPr/>
          <p:nvPr/>
        </p:nvSpPr>
        <p:spPr>
          <a:xfrm>
            <a:off x="1907640" y="476640"/>
            <a:ext cx="6120360" cy="1796760"/>
          </a:xfrm>
          <a:prstGeom prst="rect">
            <a:avLst/>
          </a:prstGeom>
          <a:noFill/>
          <a:ln>
            <a:noFill/>
          </a:ln>
        </p:spPr>
        <p:style>
          <a:lnRef idx="0"/>
          <a:fillRef idx="0"/>
          <a:effectRef idx="0"/>
          <a:fontRef idx="minor"/>
        </p:style>
        <p:txBody>
          <a:bodyPr lIns="90000" rIns="90000" tIns="45000" bIns="45000"/>
          <a:p>
            <a:pPr>
              <a:lnSpc>
                <a:spcPct val="100000"/>
              </a:lnSpc>
            </a:pPr>
            <a:r>
              <a:rPr b="0" lang="ru-RU" sz="2800" spc="-1" strike="noStrike">
                <a:solidFill>
                  <a:srgbClr val="000000"/>
                </a:solidFill>
                <a:uFill>
                  <a:solidFill>
                    <a:srgbClr val="ffffff"/>
                  </a:solidFill>
                </a:uFill>
                <a:latin typeface="Calibri"/>
              </a:rPr>
              <a:t>ПРИЧИНЫ ОШИБОК В ПОРОЖДЕНИИ ПЕРЕВОДНОГО ТЕКСТА :</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94"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400" spc="-1" strike="noStrike">
                <a:solidFill>
                  <a:srgbClr val="000000"/>
                </a:solidFill>
                <a:uFill>
                  <a:solidFill>
                    <a:srgbClr val="ffffff"/>
                  </a:solidFill>
                </a:uFill>
                <a:latin typeface="Calibri"/>
              </a:rPr>
              <a:t>Леонардо Бруни Аретино: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совершенное владение обоими языками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РЕКОМЕНДАЦИИ ДРЕВНИХ</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Леонардо Бруни Аретино  / Иероним / Цицерон</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«Перевод слова словом невозможен»</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4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95" name="CustomShape 3"/>
          <p:cNvSpPr/>
          <p:nvPr/>
        </p:nvSpPr>
        <p:spPr>
          <a:xfrm>
            <a:off x="1907640" y="476640"/>
            <a:ext cx="6120360" cy="943560"/>
          </a:xfrm>
          <a:prstGeom prst="rect">
            <a:avLst/>
          </a:prstGeom>
          <a:noFill/>
          <a:ln>
            <a:noFill/>
          </a:ln>
        </p:spPr>
        <p:style>
          <a:lnRef idx="0"/>
          <a:fillRef idx="0"/>
          <a:effectRef idx="0"/>
          <a:fontRef idx="minor"/>
        </p:style>
        <p:txBody>
          <a:bodyPr lIns="90000" rIns="90000" tIns="45000" bIns="45000"/>
          <a:p>
            <a:pPr>
              <a:lnSpc>
                <a:spcPct val="100000"/>
              </a:lnSpc>
            </a:pPr>
            <a:r>
              <a:rPr b="1" lang="ru-RU" sz="2800" spc="-1" strike="noStrike">
                <a:solidFill>
                  <a:srgbClr val="000000"/>
                </a:solidFill>
                <a:uFill>
                  <a:solidFill>
                    <a:srgbClr val="ffffff"/>
                  </a:solidFill>
                </a:uFill>
                <a:latin typeface="Calibri"/>
              </a:rPr>
              <a:t>КАК ИЗБЕГАТЬ ОШИБОК?</a:t>
            </a:r>
            <a:endParaRPr b="0" lang="ru-RU" sz="1800" spc="-1" strike="noStrike">
              <a:solidFill>
                <a:srgbClr val="000000"/>
              </a:solidFill>
              <a:uFill>
                <a:solidFill>
                  <a:srgbClr val="ffffff"/>
                </a:solidFill>
              </a:uFill>
              <a:latin typeface="Arial"/>
            </a:endParaRPr>
          </a:p>
          <a:p>
            <a:pPr>
              <a:lnSpc>
                <a:spcPct val="100000"/>
              </a:lnSpc>
            </a:pPr>
            <a:r>
              <a:rPr b="0" lang="ru-RU" sz="2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475640" y="274680"/>
            <a:ext cx="721080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97" name="TextShape 2"/>
          <p:cNvSpPr txBox="1"/>
          <p:nvPr/>
        </p:nvSpPr>
        <p:spPr>
          <a:xfrm>
            <a:off x="457200" y="1772640"/>
            <a:ext cx="8229240" cy="4353120"/>
          </a:xfrm>
          <a:prstGeom prst="rect">
            <a:avLst/>
          </a:prstGeom>
          <a:noFill/>
          <a:ln>
            <a:noFill/>
          </a:ln>
        </p:spPr>
        <p:txBody>
          <a:bodyPr/>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«впадать в ошибку»;</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быть несведущим в общепринятых нормах речи;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неумение обращаться к лучшим образцам словесности;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злоупотреблять неологизмами, заимствованными из текста оригинала;</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неумелое использование лексики;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злоупотреблять формами исходного языка, когда имеются точные соответствия в переводном языке;   (игнорирование ассиметрии лексических систем языков);</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не обладать переводческим слухом и проницательностью (не понимать стилистику), например, у ЛИВИЯ - шероховатая велеречивость);</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игнорировать ритмический рисунок произведения;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несохранение при переводе всех украшений речи;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ru-RU" sz="1800" spc="-1" strike="noStrike">
                <a:solidFill>
                  <a:srgbClr val="000000"/>
                </a:solidFill>
                <a:uFill>
                  <a:solidFill>
                    <a:srgbClr val="ffffff"/>
                  </a:solidFill>
                </a:uFill>
                <a:latin typeface="Calibri"/>
              </a:rPr>
              <a:t>не подменять при переводе одного другим, принижая величие автора, представляя его  и себя бездарным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98" name="CustomShape 3"/>
          <p:cNvSpPr/>
          <p:nvPr/>
        </p:nvSpPr>
        <p:spPr>
          <a:xfrm>
            <a:off x="1907640" y="476640"/>
            <a:ext cx="6984360" cy="118764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uFill>
                  <a:solidFill>
                    <a:srgbClr val="ffffff"/>
                  </a:solidFill>
                </a:uFill>
                <a:latin typeface="Calibri"/>
              </a:rPr>
              <a:t>СИНОНИМЫ  «ДЕЛАТЬ ОШИБКУ»    </a:t>
            </a:r>
            <a:r>
              <a:rPr b="1" i="1" lang="ru-RU" sz="18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a:lnSpc>
                <a:spcPct val="100000"/>
              </a:lnSpc>
            </a:pPr>
            <a:r>
              <a:rPr b="1" i="1" lang="ru-RU" sz="1800" spc="-1" strike="noStrike">
                <a:solidFill>
                  <a:srgbClr val="000000"/>
                </a:solidFill>
                <a:uFill>
                  <a:solidFill>
                    <a:srgbClr val="ffffff"/>
                  </a:solidFill>
                </a:uFill>
                <a:latin typeface="Calibri"/>
              </a:rPr>
              <a:t>Леонардо Бруни Аретино:</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rPr>
              <a:t>(«Трактат об искусном переводе» конец 14 века — начало 15-ого века, Флоренция </a:t>
            </a:r>
            <a:endParaRPr b="0" lang="ru-RU"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475640" y="274680"/>
            <a:ext cx="721080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00" name="TextShape 2"/>
          <p:cNvSpPr txBox="1"/>
          <p:nvPr/>
        </p:nvSpPr>
        <p:spPr>
          <a:xfrm>
            <a:off x="457200" y="1772640"/>
            <a:ext cx="8229240" cy="435312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 делать пропуски (грешить небрежностью и невнимательностью, лукавит);</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делать изменения (показывает свое невежество, не понимая то, что написано автором); открывать дверь искажениям;</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нести переводческую отсебятину;</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делать добавления (преисполнен высокомерия и дерзости);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делать «пустые» добавления, не разъясняющие «темные места»;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«предавать» автора и читателя;</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101" name="CustomShape 3"/>
          <p:cNvSpPr/>
          <p:nvPr/>
        </p:nvSpPr>
        <p:spPr>
          <a:xfrm>
            <a:off x="1907640" y="476640"/>
            <a:ext cx="6984360" cy="63900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uFill>
                  <a:solidFill>
                    <a:srgbClr val="ffffff"/>
                  </a:solidFill>
                </a:uFill>
                <a:latin typeface="Calibri"/>
              </a:rPr>
              <a:t>СИНОНИМЫ  «ДЕЛАТЬ ОШИБКУ»    </a:t>
            </a:r>
            <a:endParaRPr b="0" lang="ru-RU" sz="1800" spc="-1" strike="noStrike">
              <a:solidFill>
                <a:srgbClr val="000000"/>
              </a:solidFill>
              <a:uFill>
                <a:solidFill>
                  <a:srgbClr val="ffffff"/>
                </a:solidFill>
              </a:uFill>
              <a:latin typeface="Arial"/>
            </a:endParaRPr>
          </a:p>
          <a:p>
            <a:pPr>
              <a:lnSpc>
                <a:spcPct val="100000"/>
              </a:lnSpc>
            </a:pP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1635г. Клод Гаспар Баше де Мизириак</a:t>
            </a:r>
            <a:endParaRPr b="0" lang="ru-RU"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74680"/>
            <a:ext cx="8229240" cy="1142640"/>
          </a:xfrm>
          <a:prstGeom prst="rect">
            <a:avLst/>
          </a:prstGeom>
          <a:noFill/>
          <a:ln>
            <a:noFill/>
          </a:ln>
        </p:spPr>
        <p:txBody>
          <a:bodyPr anchor="ctr"/>
          <a:p>
            <a:pPr algn="ctr">
              <a:lnSpc>
                <a:spcPct val="100000"/>
              </a:lnSpc>
            </a:pPr>
            <a:r>
              <a:rPr b="1" i="1" lang="ru-RU" sz="2400" spc="-1" strike="noStrike">
                <a:solidFill>
                  <a:srgbClr val="000000"/>
                </a:solidFill>
                <a:uFill>
                  <a:solidFill>
                    <a:srgbClr val="ffffff"/>
                  </a:solidFill>
                </a:uFill>
                <a:latin typeface="Calibri"/>
              </a:rPr>
              <a:t>Отсутствие редакции текста перевода</a:t>
            </a:r>
            <a:r>
              <a:rPr b="1" i="1" lang="ru-RU" sz="2400" spc="-1" strike="noStrike">
                <a:solidFill>
                  <a:srgbClr val="000000"/>
                </a:solidFill>
                <a:uFill>
                  <a:solidFill>
                    <a:srgbClr val="ffffff"/>
                  </a:solidFill>
                </a:uFill>
                <a:latin typeface="Calibri"/>
              </a:rPr>
              <a:t>
</a:t>
            </a:r>
            <a:r>
              <a:rPr b="1" i="1" lang="ru-RU" sz="2400" spc="-1" strike="noStrike">
                <a:solidFill>
                  <a:srgbClr val="000000"/>
                </a:solidFill>
                <a:uFill>
                  <a:solidFill>
                    <a:srgbClr val="ffffff"/>
                  </a:solidFill>
                </a:uFill>
                <a:latin typeface="Calibri"/>
              </a:rPr>
              <a:t>неправильный порядок  слов в предложении</a:t>
            </a:r>
            <a:endParaRPr b="0" lang="ru-RU" sz="4400" spc="-1" strike="noStrike">
              <a:solidFill>
                <a:srgbClr val="000000"/>
              </a:solidFill>
              <a:uFill>
                <a:solidFill>
                  <a:srgbClr val="ffffff"/>
                </a:solidFill>
              </a:uFill>
              <a:latin typeface="Calibri"/>
            </a:endParaRPr>
          </a:p>
        </p:txBody>
      </p:sp>
      <p:sp>
        <p:nvSpPr>
          <p:cNvPr id="103" name="TextShape 2"/>
          <p:cNvSpPr txBox="1"/>
          <p:nvPr/>
        </p:nvSpPr>
        <p:spPr>
          <a:xfrm>
            <a:off x="251640" y="1600200"/>
            <a:ext cx="8434800" cy="45255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1</a:t>
            </a:r>
            <a:r>
              <a:rPr b="0" lang="ru-RU" sz="1800" spc="-1" strike="noStrike">
                <a:solidFill>
                  <a:srgbClr val="000000"/>
                </a:solidFill>
                <a:uFill>
                  <a:solidFill>
                    <a:srgbClr val="ffffff"/>
                  </a:solidFill>
                </a:uFill>
                <a:latin typeface="Calibri"/>
              </a:rPr>
              <a:t>. С резкими криками белые морские чайки носились над нашими головами. </a:t>
            </a:r>
            <a:endParaRPr b="0" lang="ru-RU" sz="3200" spc="-1" strike="noStrike">
              <a:solidFill>
                <a:srgbClr val="000000"/>
              </a:solidFill>
              <a:uFill>
                <a:solidFill>
                  <a:srgbClr val="ffffff"/>
                </a:solidFill>
              </a:uFill>
              <a:latin typeface="Calibri"/>
            </a:endParaRPr>
          </a:p>
          <a:p>
            <a:pPr marL="343080" indent="-342720">
              <a:lnSpc>
                <a:spcPct val="100000"/>
              </a:lnSpc>
            </a:pPr>
            <a:r>
              <a:rPr b="1" i="1" lang="ru-RU" sz="1800" spc="-1" strike="noStrike">
                <a:solidFill>
                  <a:srgbClr val="000000"/>
                </a:solidFill>
                <a:uFill>
                  <a:solidFill>
                    <a:srgbClr val="ffffff"/>
                  </a:solidFill>
                </a:uFill>
                <a:latin typeface="Calibri"/>
              </a:rPr>
              <a:t>Правильно: С резкими криками над нашими головами носились белые морские чайки.</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2. Поездка продолжалась всего 7-8 часов, в течение которых я наслаждалась</a:t>
            </a:r>
            <a:r>
              <a:rPr b="1" lang="ru-RU" sz="1800" spc="-1" strike="noStrike">
                <a:solidFill>
                  <a:srgbClr val="000000"/>
                </a:solidFill>
                <a:uFill>
                  <a:solidFill>
                    <a:srgbClr val="ffffff"/>
                  </a:solidFill>
                </a:uFill>
                <a:latin typeface="Calibri"/>
              </a:rPr>
              <a:t> свежим воздухом в изобилии.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  </a:t>
            </a:r>
            <a:r>
              <a:rPr b="0" lang="ru-RU" sz="1800" spc="-1" strike="noStrike">
                <a:solidFill>
                  <a:srgbClr val="000000"/>
                </a:solidFill>
                <a:uFill>
                  <a:solidFill>
                    <a:srgbClr val="ffffff"/>
                  </a:solidFill>
                </a:uFill>
                <a:latin typeface="Calibri"/>
              </a:rPr>
              <a:t> Поездка продолжалась всего 7-8 часов, в течение которых я в изобилии наслаждалась</a:t>
            </a:r>
            <a:r>
              <a:rPr b="1"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свежим воздухом .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3. Когда они увидели меня в обмороке, они испугались и думали, что я умерла. </a:t>
            </a:r>
            <a:r>
              <a:rPr b="1" lang="ru-RU" sz="1800" spc="-1" strike="noStrike">
                <a:solidFill>
                  <a:srgbClr val="000000"/>
                </a:solidFill>
                <a:uFill>
                  <a:solidFill>
                    <a:srgbClr val="ffffff"/>
                  </a:solidFill>
                </a:uFill>
                <a:latin typeface="Calibri"/>
              </a:rPr>
              <a:t>Сразу они начали стучаться в запертые двери и кричать о помощи. </a:t>
            </a:r>
            <a:r>
              <a:rPr b="0" lang="ru-RU" sz="1800" spc="-1" strike="noStrike">
                <a:solidFill>
                  <a:srgbClr val="000000"/>
                </a:solidFill>
                <a:uFill>
                  <a:solidFill>
                    <a:srgbClr val="ffffff"/>
                  </a:solidFill>
                </a:uFill>
                <a:latin typeface="Calibri"/>
              </a:rPr>
              <a:t>Солдаты зашли, и когда они </a:t>
            </a:r>
            <a:r>
              <a:rPr b="1" lang="ru-RU" sz="1800" spc="-1" strike="noStrike">
                <a:solidFill>
                  <a:srgbClr val="000000"/>
                </a:solidFill>
                <a:uFill>
                  <a:solidFill>
                    <a:srgbClr val="ffffff"/>
                  </a:solidFill>
                </a:uFill>
                <a:latin typeface="Calibri"/>
              </a:rPr>
              <a:t>увидели бледную меня, </a:t>
            </a:r>
            <a:r>
              <a:rPr b="0" lang="ru-RU" sz="1800" spc="-1" strike="noStrike">
                <a:solidFill>
                  <a:srgbClr val="000000"/>
                </a:solidFill>
                <a:uFill>
                  <a:solidFill>
                    <a:srgbClr val="ffffff"/>
                  </a:solidFill>
                </a:uFill>
                <a:latin typeface="Calibri"/>
              </a:rPr>
              <a:t>лежащую неподвижно между сестёр на земле, они решили, что я мертва. </a:t>
            </a:r>
            <a:r>
              <a:rPr b="1" lang="ru-RU" sz="1800" spc="-1" strike="noStrike">
                <a:solidFill>
                  <a:srgbClr val="000000"/>
                </a:solidFill>
                <a:uFill>
                  <a:solidFill>
                    <a:srgbClr val="ffffff"/>
                  </a:solidFill>
                </a:uFill>
                <a:latin typeface="Calibri"/>
              </a:rPr>
              <a:t> Правильно: </a:t>
            </a:r>
            <a:r>
              <a:rPr b="1"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Когда они увидели меня в обмороке, они испугались и думали, что я умерла. </a:t>
            </a:r>
            <a:r>
              <a:rPr b="1" lang="ru-RU" sz="1600" spc="-1" strike="noStrike">
                <a:solidFill>
                  <a:srgbClr val="000000"/>
                </a:solidFill>
                <a:uFill>
                  <a:solidFill>
                    <a:srgbClr val="ffffff"/>
                  </a:solidFill>
                </a:uFill>
                <a:latin typeface="Calibri"/>
              </a:rPr>
              <a:t>Они сразу начали стучаться в запертые двери и кричать о помощи. </a:t>
            </a:r>
            <a:r>
              <a:rPr b="0" lang="ru-RU" sz="1600" spc="-1" strike="noStrike">
                <a:solidFill>
                  <a:srgbClr val="000000"/>
                </a:solidFill>
                <a:uFill>
                  <a:solidFill>
                    <a:srgbClr val="ffffff"/>
                  </a:solidFill>
                </a:uFill>
                <a:latin typeface="Calibri"/>
              </a:rPr>
              <a:t>Солдаты зашли, и когда они </a:t>
            </a:r>
            <a:r>
              <a:rPr b="1" lang="ru-RU" sz="1600" spc="-1" strike="noStrike">
                <a:solidFill>
                  <a:srgbClr val="000000"/>
                </a:solidFill>
                <a:uFill>
                  <a:solidFill>
                    <a:srgbClr val="ffffff"/>
                  </a:solidFill>
                </a:uFill>
                <a:latin typeface="Calibri"/>
              </a:rPr>
              <a:t>увидели меня бледную, </a:t>
            </a:r>
            <a:r>
              <a:rPr b="0" lang="ru-RU" sz="1600" spc="-1" strike="noStrike">
                <a:solidFill>
                  <a:srgbClr val="000000"/>
                </a:solidFill>
                <a:uFill>
                  <a:solidFill>
                    <a:srgbClr val="ffffff"/>
                  </a:solidFill>
                </a:uFill>
                <a:latin typeface="Calibri"/>
              </a:rPr>
              <a:t>лежащую неподвижно между сестёр на земле, они решили, что я мертва.</a:t>
            </a: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457200" y="274680"/>
            <a:ext cx="8229240" cy="489600"/>
          </a:xfrm>
          <a:prstGeom prst="rect">
            <a:avLst/>
          </a:prstGeom>
          <a:noFill/>
          <a:ln>
            <a:noFill/>
          </a:ln>
        </p:spPr>
        <p:txBody>
          <a:bodyPr anchor="ctr"/>
          <a:p>
            <a:pPr algn="ctr">
              <a:lnSpc>
                <a:spcPct val="100000"/>
              </a:lnSpc>
            </a:pPr>
            <a:r>
              <a:rPr b="1" i="1" lang="ru-RU" sz="2000" spc="-1" strike="noStrike">
                <a:solidFill>
                  <a:srgbClr val="000000"/>
                </a:solidFill>
                <a:uFill>
                  <a:solidFill>
                    <a:srgbClr val="ffffff"/>
                  </a:solidFill>
                </a:uFill>
                <a:latin typeface="Calibri"/>
              </a:rPr>
              <a:t>Отсутствие редакции текста перевода</a:t>
            </a:r>
            <a:endParaRPr b="0" lang="ru-RU" sz="4400" spc="-1" strike="noStrike">
              <a:solidFill>
                <a:srgbClr val="000000"/>
              </a:solidFill>
              <a:uFill>
                <a:solidFill>
                  <a:srgbClr val="ffffff"/>
                </a:solidFill>
              </a:uFill>
              <a:latin typeface="Calibri"/>
            </a:endParaRPr>
          </a:p>
        </p:txBody>
      </p:sp>
      <p:sp>
        <p:nvSpPr>
          <p:cNvPr id="105" name="TextShape 2"/>
          <p:cNvSpPr txBox="1"/>
          <p:nvPr/>
        </p:nvSpPr>
        <p:spPr>
          <a:xfrm>
            <a:off x="1403640" y="764640"/>
            <a:ext cx="7282800" cy="5361120"/>
          </a:xfrm>
          <a:prstGeom prst="rect">
            <a:avLst/>
          </a:prstGeom>
          <a:noFill/>
          <a:ln>
            <a:noFill/>
          </a:ln>
        </p:spPr>
        <p:txBody>
          <a:bodyPr/>
          <a:p>
            <a:pPr marL="343080" indent="-342720">
              <a:lnSpc>
                <a:spcPct val="100000"/>
              </a:lnSpc>
            </a:pPr>
            <a:r>
              <a:rPr b="1" lang="ru-RU" sz="32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Он сидел за столом очень свободно и достойно, в то время как я </a:t>
            </a:r>
            <a:r>
              <a:rPr b="1" lang="ru-RU" sz="1600" spc="-1" strike="noStrike" u="sng">
                <a:solidFill>
                  <a:srgbClr val="000000"/>
                </a:solidFill>
                <a:uFill>
                  <a:solidFill>
                    <a:srgbClr val="ffffff"/>
                  </a:solidFill>
                </a:uFill>
                <a:latin typeface="Calibri"/>
              </a:rPr>
              <a:t>стоял</a:t>
            </a:r>
            <a:r>
              <a:rPr b="0" lang="ru-RU" sz="1600" spc="-1" strike="noStrike">
                <a:solidFill>
                  <a:srgbClr val="000000"/>
                </a:solidFill>
                <a:uFill>
                  <a:solidFill>
                    <a:srgbClr val="ffffff"/>
                  </a:solidFill>
                </a:uFill>
                <a:latin typeface="Calibri"/>
              </a:rPr>
              <a:t> между двумя смотрителями на пороге.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t>
            </a:r>
            <a:r>
              <a:rPr b="0" lang="ru-RU" sz="1600" spc="-1" strike="noStrike">
                <a:solidFill>
                  <a:srgbClr val="000000"/>
                </a:solidFill>
                <a:uFill>
                  <a:solidFill>
                    <a:srgbClr val="ffffff"/>
                  </a:solidFill>
                </a:uFill>
                <a:latin typeface="Calibri"/>
              </a:rPr>
              <a:t>Прибывает комиссия из Москвы, что вы ей расскажете? “ спросил он.</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t>
            </a:r>
            <a:r>
              <a:rPr b="0" lang="ru-RU" sz="1600" spc="-1" strike="noStrike">
                <a:solidFill>
                  <a:srgbClr val="000000"/>
                </a:solidFill>
                <a:uFill>
                  <a:solidFill>
                    <a:srgbClr val="ffffff"/>
                  </a:solidFill>
                </a:uFill>
                <a:latin typeface="Calibri"/>
              </a:rPr>
              <a:t>Я ещё не знаю“,</a:t>
            </a:r>
            <a:r>
              <a:rPr b="1" lang="ru-RU" sz="1600" spc="-1" strike="noStrike">
                <a:solidFill>
                  <a:srgbClr val="000000"/>
                </a:solidFill>
                <a:uFill>
                  <a:solidFill>
                    <a:srgbClr val="ffffff"/>
                  </a:solidFill>
                </a:uFill>
                <a:latin typeface="Calibri"/>
              </a:rPr>
              <a:t> </a:t>
            </a:r>
            <a:r>
              <a:rPr b="1" lang="ru-RU" sz="1600" spc="-1" strike="noStrike" u="sng">
                <a:solidFill>
                  <a:srgbClr val="000000"/>
                </a:solidFill>
                <a:uFill>
                  <a:solidFill>
                    <a:srgbClr val="ffffff"/>
                  </a:solidFill>
                </a:uFill>
                <a:latin typeface="Calibri"/>
              </a:rPr>
              <a:t>ответила </a:t>
            </a:r>
            <a:r>
              <a:rPr b="0" lang="ru-RU" sz="1600" spc="-1" strike="noStrike" u="sng">
                <a:solidFill>
                  <a:srgbClr val="000000"/>
                </a:solidFill>
                <a:uFill>
                  <a:solidFill>
                    <a:srgbClr val="ffffff"/>
                  </a:solidFill>
                </a:uFill>
                <a:latin typeface="Calibri"/>
              </a:rPr>
              <a:t>я</a:t>
            </a:r>
            <a:r>
              <a:rPr b="0" lang="ru-RU" sz="1600" spc="-1" strike="noStrike">
                <a:solidFill>
                  <a:srgbClr val="000000"/>
                </a:solidFill>
                <a:uFill>
                  <a:solidFill>
                    <a:srgbClr val="ffffff"/>
                  </a:solidFill>
                </a:uFill>
                <a:latin typeface="Calibri"/>
              </a:rPr>
              <a:t>.</a:t>
            </a:r>
            <a:r>
              <a:rPr b="1"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„Я считаю, что лучше говорить без подготовки, я уверена, я расскажу достаточно“.</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нам пришла хорошая идея, сказать моему брату, что моя сестра жаловалась на боль и на следующий день ее отведут к </a:t>
            </a:r>
            <a:r>
              <a:rPr b="0" lang="ru-RU" sz="1600" spc="-1" strike="noStrike" u="sng">
                <a:solidFill>
                  <a:srgbClr val="000000"/>
                </a:solidFill>
                <a:uFill>
                  <a:solidFill>
                    <a:srgbClr val="ffffff"/>
                  </a:solidFill>
                </a:uFill>
                <a:latin typeface="Calibri"/>
              </a:rPr>
              <a:t>врачу тюремного лазарета</a:t>
            </a:r>
            <a:r>
              <a:rPr b="0" lang="ru-RU" sz="1600" spc="-1" strike="noStrike">
                <a:solidFill>
                  <a:srgbClr val="000000"/>
                </a:solidFill>
                <a:uFill>
                  <a:solidFill>
                    <a:srgbClr val="ffffff"/>
                  </a:solidFill>
                </a:uFill>
                <a:latin typeface="Calibri"/>
              </a:rPr>
              <a:t>, который находился </a:t>
            </a:r>
            <a:r>
              <a:rPr b="1" lang="ru-RU" sz="1600" spc="-1" strike="noStrike">
                <a:solidFill>
                  <a:srgbClr val="000000"/>
                </a:solidFill>
                <a:uFill>
                  <a:solidFill>
                    <a:srgbClr val="ffffff"/>
                  </a:solidFill>
                </a:uFill>
                <a:latin typeface="Calibri"/>
              </a:rPr>
              <a:t>на </a:t>
            </a:r>
            <a:r>
              <a:rPr b="0" lang="ru-RU" sz="1600" spc="-1" strike="noStrike">
                <a:solidFill>
                  <a:srgbClr val="000000"/>
                </a:solidFill>
                <a:uFill>
                  <a:solidFill>
                    <a:srgbClr val="ffffff"/>
                  </a:solidFill>
                </a:uFill>
                <a:latin typeface="Calibri"/>
              </a:rPr>
              <a:t>переулке.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Ich hatte nie wieder Gelegenheit, mit diesem</a:t>
            </a:r>
            <a:r>
              <a:rPr b="1" lang="ru-RU" sz="1600" spc="-1" strike="noStrike">
                <a:solidFill>
                  <a:srgbClr val="000000"/>
                </a:solidFill>
                <a:uFill>
                  <a:solidFill>
                    <a:srgbClr val="ffffff"/>
                  </a:solidFill>
                </a:uFill>
                <a:latin typeface="Calibri"/>
              </a:rPr>
              <a:t> Soldanten </a:t>
            </a:r>
            <a:r>
              <a:rPr b="0" lang="ru-RU" sz="1600" spc="-1" strike="noStrike">
                <a:solidFill>
                  <a:srgbClr val="000000"/>
                </a:solidFill>
                <a:uFill>
                  <a:solidFill>
                    <a:srgbClr val="ffffff"/>
                  </a:solidFill>
                </a:uFill>
                <a:latin typeface="Calibri"/>
              </a:rPr>
              <a:t>zu sprechen,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Однажды она</a:t>
            </a:r>
            <a:r>
              <a:rPr b="1" lang="ru-RU" sz="1600" spc="-1" strike="noStrike">
                <a:solidFill>
                  <a:srgbClr val="000000"/>
                </a:solidFill>
                <a:uFill>
                  <a:solidFill>
                    <a:srgbClr val="ffffff"/>
                  </a:solidFill>
                </a:uFill>
                <a:latin typeface="Calibri"/>
              </a:rPr>
              <a:t> поскользнулась </a:t>
            </a:r>
            <a:r>
              <a:rPr b="0" lang="ru-RU" sz="1600" spc="-1" strike="noStrike">
                <a:solidFill>
                  <a:srgbClr val="000000"/>
                </a:solidFill>
                <a:uFill>
                  <a:solidFill>
                    <a:srgbClr val="ffffff"/>
                  </a:solidFill>
                </a:uFill>
                <a:latin typeface="Calibri"/>
              </a:rPr>
              <a:t>во дворе и упала</a:t>
            </a:r>
            <a:r>
              <a:rPr b="1"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Я помогла ей встать, и она поблагодарила меня на безупречном французском.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er</a:t>
            </a:r>
            <a:r>
              <a:rPr b="1" lang="ru-RU" sz="1600" spc="-1" strike="noStrike">
                <a:solidFill>
                  <a:srgbClr val="000000"/>
                </a:solidFill>
                <a:uFill>
                  <a:solidFill>
                    <a:srgbClr val="ffffff"/>
                  </a:solidFill>
                </a:uFill>
                <a:latin typeface="Calibri"/>
              </a:rPr>
              <a:t> hör </a:t>
            </a:r>
            <a:r>
              <a:rPr b="0" lang="ru-RU" sz="1600" spc="-1" strike="noStrike">
                <a:solidFill>
                  <a:srgbClr val="000000"/>
                </a:solidFill>
                <a:uFill>
                  <a:solidFill>
                    <a:srgbClr val="ffffff"/>
                  </a:solidFill>
                </a:uFill>
                <a:latin typeface="Calibri"/>
              </a:rPr>
              <a:t>nichts von dem Gebrüll hier.</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«Это «химическая обструкци</a:t>
            </a:r>
            <a:r>
              <a:rPr b="0" lang="ru-RU" sz="1600" spc="-1" strike="noStrike" u="sng">
                <a:solidFill>
                  <a:srgbClr val="000000"/>
                </a:solidFill>
                <a:uFill>
                  <a:solidFill>
                    <a:srgbClr val="ffffff"/>
                  </a:solidFill>
                </a:uFill>
                <a:latin typeface="Calibri"/>
              </a:rPr>
              <a:t>я</a:t>
            </a:r>
            <a:r>
              <a:rPr b="1" lang="ru-RU" sz="1600" spc="-1" strike="noStrike" u="sng">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8229240" cy="417600"/>
          </a:xfrm>
          <a:prstGeom prst="rect">
            <a:avLst/>
          </a:prstGeom>
          <a:noFill/>
          <a:ln>
            <a:noFill/>
          </a:ln>
        </p:spPr>
        <p:txBody>
          <a:bodyPr anchor="ctr"/>
          <a:p>
            <a:pPr algn="ctr">
              <a:lnSpc>
                <a:spcPct val="100000"/>
              </a:lnSpc>
            </a:pPr>
            <a:r>
              <a:rPr b="1" i="1" lang="ru-RU" sz="2000" spc="-1" strike="noStrike">
                <a:solidFill>
                  <a:srgbClr val="000000"/>
                </a:solidFill>
                <a:uFill>
                  <a:solidFill>
                    <a:srgbClr val="ffffff"/>
                  </a:solidFill>
                </a:uFill>
                <a:latin typeface="Calibri"/>
              </a:rPr>
              <a:t>Отсутствие редакции текста перевода</a:t>
            </a:r>
            <a:endParaRPr b="0" lang="ru-RU" sz="4400" spc="-1" strike="noStrike">
              <a:solidFill>
                <a:srgbClr val="000000"/>
              </a:solidFill>
              <a:uFill>
                <a:solidFill>
                  <a:srgbClr val="ffffff"/>
                </a:solidFill>
              </a:uFill>
              <a:latin typeface="Calibri"/>
            </a:endParaRPr>
          </a:p>
        </p:txBody>
      </p:sp>
      <p:sp>
        <p:nvSpPr>
          <p:cNvPr id="107" name="TextShape 2"/>
          <p:cNvSpPr txBox="1"/>
          <p:nvPr/>
        </p:nvSpPr>
        <p:spPr>
          <a:xfrm>
            <a:off x="1331640" y="764640"/>
            <a:ext cx="7354800" cy="536112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Am vierten Tage kam ein Befehl von der GPU., die Anarchistinnen nach </a:t>
            </a:r>
            <a:r>
              <a:rPr b="1" lang="ru-RU" sz="1800" spc="-1" strike="noStrike">
                <a:solidFill>
                  <a:srgbClr val="000000"/>
                </a:solidFill>
                <a:uFill>
                  <a:solidFill>
                    <a:srgbClr val="ffffff"/>
                  </a:solidFill>
                </a:uFill>
                <a:latin typeface="Calibri"/>
              </a:rPr>
              <a:t>Butrki</a:t>
            </a:r>
            <a:r>
              <a:rPr b="0" lang="ru-RU" sz="1800" spc="-1" strike="noStrike">
                <a:solidFill>
                  <a:srgbClr val="000000"/>
                </a:solidFill>
                <a:uFill>
                  <a:solidFill>
                    <a:srgbClr val="ffffff"/>
                  </a:solidFill>
                </a:uFill>
                <a:latin typeface="Calibri"/>
              </a:rPr>
              <a:t> zu bringen.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Правильно:  in Butyrki,</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Примерно </a:t>
            </a:r>
            <a:r>
              <a:rPr b="1" lang="ru-RU" sz="1800" spc="-1" strike="noStrike">
                <a:solidFill>
                  <a:srgbClr val="000000"/>
                </a:solidFill>
                <a:uFill>
                  <a:solidFill>
                    <a:srgbClr val="ffffff"/>
                  </a:solidFill>
                </a:uFill>
                <a:latin typeface="Calibri"/>
              </a:rPr>
              <a:t>в пятя часов </a:t>
            </a:r>
            <a:r>
              <a:rPr b="0" lang="ru-RU" sz="1800" spc="-1" strike="noStrike">
                <a:solidFill>
                  <a:srgbClr val="000000"/>
                </a:solidFill>
                <a:uFill>
                  <a:solidFill>
                    <a:srgbClr val="ffffff"/>
                  </a:solidFill>
                </a:uFill>
                <a:latin typeface="Calibri"/>
              </a:rPr>
              <a:t>утра обыск дома был завершен.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Когда ее вели на допрос, а обычно это происходило посреди ночи, она каждый раз укутывала Анночку в платок и несла с собой; – из страха, </a:t>
            </a:r>
            <a:r>
              <a:rPr b="1" lang="ru-RU" sz="1800" spc="-1" strike="noStrike">
                <a:solidFill>
                  <a:srgbClr val="000000"/>
                </a:solidFill>
                <a:uFill>
                  <a:solidFill>
                    <a:srgbClr val="ffffff"/>
                  </a:solidFill>
                </a:uFill>
                <a:latin typeface="Calibri"/>
              </a:rPr>
              <a:t>чо</a:t>
            </a:r>
            <a:r>
              <a:rPr b="0" lang="ru-RU" sz="1800" spc="-1" strike="noStrike">
                <a:solidFill>
                  <a:srgbClr val="000000"/>
                </a:solidFill>
                <a:uFill>
                  <a:solidFill>
                    <a:srgbClr val="ffffff"/>
                  </a:solidFill>
                </a:uFill>
                <a:latin typeface="Calibri"/>
              </a:rPr>
              <a:t> во время ее отсутс</a:t>
            </a:r>
            <a:r>
              <a:rPr b="1" lang="ru-RU" sz="1800" spc="-1" strike="noStrike">
                <a:solidFill>
                  <a:srgbClr val="000000"/>
                </a:solidFill>
                <a:uFill>
                  <a:solidFill>
                    <a:srgbClr val="ffffff"/>
                  </a:solidFill>
                </a:uFill>
                <a:latin typeface="Calibri"/>
              </a:rPr>
              <a:t>твие</a:t>
            </a:r>
            <a:r>
              <a:rPr b="0" lang="ru-RU" sz="1800" spc="-1" strike="noStrike">
                <a:solidFill>
                  <a:srgbClr val="000000"/>
                </a:solidFill>
                <a:uFill>
                  <a:solidFill>
                    <a:srgbClr val="ffffff"/>
                  </a:solidFill>
                </a:uFill>
                <a:latin typeface="Calibri"/>
              </a:rPr>
              <a:t> кто-то заберет ее и отдаст в детский дом.</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«Когда мы снова будем</a:t>
            </a:r>
            <a:r>
              <a:rPr b="1" lang="ru-RU" sz="1800" spc="-1" strike="noStrike">
                <a:solidFill>
                  <a:srgbClr val="000000"/>
                </a:solidFill>
                <a:uFill>
                  <a:solidFill>
                    <a:srgbClr val="ffffff"/>
                  </a:solidFill>
                </a:uFill>
                <a:latin typeface="Calibri"/>
              </a:rPr>
              <a:t> на свободу, </a:t>
            </a:r>
            <a:r>
              <a:rPr b="0" lang="ru-RU" sz="1800" spc="-1" strike="noStrike">
                <a:solidFill>
                  <a:srgbClr val="000000"/>
                </a:solidFill>
                <a:uFill>
                  <a:solidFill>
                    <a:srgbClr val="ffffff"/>
                  </a:solidFill>
                </a:uFill>
                <a:latin typeface="Calibri"/>
              </a:rPr>
              <a:t>сделаем то или это.»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Американка разговаривала абсолютно свободно </a:t>
            </a:r>
            <a:r>
              <a:rPr b="1" lang="ru-RU" sz="1800" spc="-1" strike="noStrike">
                <a:solidFill>
                  <a:srgbClr val="000000"/>
                </a:solidFill>
                <a:uFill>
                  <a:solidFill>
                    <a:srgbClr val="ffffff"/>
                  </a:solidFill>
                </a:uFill>
                <a:latin typeface="Calibri"/>
              </a:rPr>
              <a:t>в ее присутствие</a:t>
            </a:r>
            <a:r>
              <a:rPr b="0" lang="ru-RU" sz="1800" spc="-1" strike="noStrike">
                <a:solidFill>
                  <a:srgbClr val="000000"/>
                </a:solidFill>
                <a:uFill>
                  <a:solidFill>
                    <a:srgbClr val="ffffff"/>
                  </a:solidFill>
                </a:uFill>
                <a:latin typeface="Calibri"/>
              </a:rPr>
              <a:t>, так как она считала, что Эмма понимает только русский и польский.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619640" y="188640"/>
            <a:ext cx="7056360" cy="777600"/>
          </a:xfrm>
          <a:prstGeom prst="rect">
            <a:avLst/>
          </a:prstGeom>
          <a:noFill/>
          <a:ln>
            <a:noFill/>
          </a:ln>
        </p:spPr>
        <p:txBody>
          <a:bodyPr anchor="ctr"/>
          <a:p>
            <a:pPr algn="ctr">
              <a:lnSpc>
                <a:spcPct val="100000"/>
              </a:lnSpc>
            </a:pP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ПРЕДАТЕЛИ — ПЕРЕЛАГАТЕЛИ</a:t>
            </a:r>
            <a:r>
              <a:rPr b="0" lang="ru-RU" sz="24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откровенно машинный перевод</a:t>
            </a:r>
            <a:r>
              <a:rPr b="0" lang="ru-RU" sz="24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r>
              <a:rPr b="0" lang="ru-RU" sz="28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09" name="TextShape 2"/>
          <p:cNvSpPr txBox="1"/>
          <p:nvPr/>
        </p:nvSpPr>
        <p:spPr>
          <a:xfrm>
            <a:off x="457200" y="1268640"/>
            <a:ext cx="8229240" cy="5040360"/>
          </a:xfrm>
          <a:prstGeom prst="rect">
            <a:avLst/>
          </a:prstGeom>
          <a:noFill/>
          <a:ln>
            <a:noFill/>
          </a:ln>
        </p:spPr>
        <p:txBody>
          <a:bodyPr/>
          <a:p>
            <a:pPr marL="571680" indent="-5713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Она знала, что он был подкуплен бандой взломщиков с частью грабежа.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„А иконы? “ спросил я.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„Почему вы заботитесь об этом?“</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„Значит ли это, что я могу взять одну себе?“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a:t>
            </a:r>
            <a:r>
              <a:rPr b="0" lang="ru-RU" sz="1800" spc="-1" strike="noStrike">
                <a:solidFill>
                  <a:srgbClr val="000000"/>
                </a:solidFill>
                <a:uFill>
                  <a:solidFill>
                    <a:srgbClr val="ffffff"/>
                  </a:solidFill>
                </a:uFill>
                <a:latin typeface="Calibri"/>
              </a:rPr>
              <a:t>Естественно, никто обращает на них внимания“.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Перебегание субъектов и объектов</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Жизнь в тюрьме в 1920 году была не такой, как сейчас. В первые годы революции, условия и лечение были ужасны, с 1922 по 1929 год</a:t>
            </a:r>
            <a:r>
              <a:rPr b="1" lang="ru-RU" sz="1800" spc="-1" strike="noStrike">
                <a:solidFill>
                  <a:srgbClr val="000000"/>
                </a:solidFill>
                <a:uFill>
                  <a:solidFill>
                    <a:srgbClr val="ffffff"/>
                  </a:solidFill>
                </a:uFill>
                <a:latin typeface="Calibri"/>
              </a:rPr>
              <a:t> стало лучше, </a:t>
            </a:r>
            <a:r>
              <a:rPr b="0" lang="ru-RU" sz="1800" spc="-1" strike="noStrike">
                <a:solidFill>
                  <a:srgbClr val="000000"/>
                </a:solidFill>
                <a:uFill>
                  <a:solidFill>
                    <a:srgbClr val="ffffff"/>
                  </a:solidFill>
                </a:uFill>
                <a:latin typeface="Calibri"/>
              </a:rPr>
              <a:t>но с 1930 года </a:t>
            </a:r>
            <a:r>
              <a:rPr b="1" lang="ru-RU" sz="1800" spc="-1" strike="noStrike">
                <a:solidFill>
                  <a:srgbClr val="000000"/>
                </a:solidFill>
                <a:uFill>
                  <a:solidFill>
                    <a:srgbClr val="ffffff"/>
                  </a:solidFill>
                </a:uFill>
                <a:latin typeface="Calibri"/>
              </a:rPr>
              <a:t>они стали </a:t>
            </a:r>
            <a:r>
              <a:rPr b="0" lang="ru-RU" sz="1800" spc="-1" strike="noStrike">
                <a:solidFill>
                  <a:srgbClr val="000000"/>
                </a:solidFill>
                <a:uFill>
                  <a:solidFill>
                    <a:srgbClr val="ffffff"/>
                  </a:solidFill>
                </a:uFill>
                <a:latin typeface="Calibri"/>
              </a:rPr>
              <a:t>гораздо хуже, чем в первые годы.</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274680"/>
            <a:ext cx="8229240" cy="1142640"/>
          </a:xfrm>
          <a:prstGeom prst="rect">
            <a:avLst/>
          </a:prstGeom>
          <a:noFill/>
          <a:ln>
            <a:noFill/>
          </a:ln>
        </p:spPr>
        <p:txBody>
          <a:bodyPr anchor="ctr"/>
          <a:p>
            <a:pPr algn="ctr">
              <a:lnSpc>
                <a:spcPct val="100000"/>
              </a:lnSpc>
            </a:pPr>
            <a:r>
              <a:rPr b="0" lang="ru-RU" sz="24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ПРЕДАТЕЛИ — ПЕРЕЛАГАТЕЛИ</a:t>
            </a:r>
            <a:r>
              <a:rPr b="0" lang="ru-RU" sz="24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откровенно машинный перевод</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11" name="TextShape 2"/>
          <p:cNvSpPr txBox="1"/>
          <p:nvPr/>
        </p:nvSpPr>
        <p:spPr>
          <a:xfrm>
            <a:off x="457200" y="1600200"/>
            <a:ext cx="8229240" cy="4525560"/>
          </a:xfrm>
          <a:prstGeom prst="rect">
            <a:avLst/>
          </a:prstGeom>
          <a:noFill/>
          <a:ln>
            <a:noFill/>
          </a:ln>
        </p:spPr>
        <p:txBody>
          <a:bodyPr/>
          <a:p>
            <a:pPr marL="343080" indent="-342720">
              <a:lnSpc>
                <a:spcPct val="100000"/>
              </a:lnSpc>
            </a:pPr>
            <a:r>
              <a:rPr b="1" lang="ru-RU" sz="2000" spc="-1" strike="noStrike">
                <a:solidFill>
                  <a:srgbClr val="000000"/>
                </a:solidFill>
                <a:uFill>
                  <a:solidFill>
                    <a:srgbClr val="ffffff"/>
                  </a:solidFill>
                </a:uFill>
                <a:latin typeface="Calibri"/>
              </a:rPr>
              <a:t>Wohin aber mochte man uns bringen? </a:t>
            </a:r>
            <a:r>
              <a:rPr b="0" lang="ru-RU" sz="2000" spc="-1" strike="noStrike">
                <a:solidFill>
                  <a:srgbClr val="000000"/>
                </a:solidFill>
                <a:uFill>
                  <a:solidFill>
                    <a:srgbClr val="ffffff"/>
                  </a:solidFill>
                </a:uFill>
                <a:latin typeface="Calibri"/>
              </a:rPr>
              <a:t>Wahrscheinlich nach Archangelsk, vielleicht noch weiter fort. Es liefen ungewisse Gerüchte über </a:t>
            </a:r>
            <a:r>
              <a:rPr b="1" lang="ru-RU" sz="2000" spc="-1" strike="noStrike">
                <a:solidFill>
                  <a:srgbClr val="000000"/>
                </a:solidFill>
                <a:uFill>
                  <a:solidFill>
                    <a:srgbClr val="ffffff"/>
                  </a:solidFill>
                </a:uFill>
                <a:latin typeface="Calibri"/>
              </a:rPr>
              <a:t>seine Inseln im Weißen Meer um, welche die GPU als Gefangener benutzten sollte</a:t>
            </a:r>
            <a:r>
              <a:rPr b="0" lang="ru-RU" sz="2000" spc="-1" strike="noStrike">
                <a:solidFill>
                  <a:srgbClr val="000000"/>
                </a:solidFill>
                <a:uFill>
                  <a:solidFill>
                    <a:srgbClr val="ffffff"/>
                  </a:solidFill>
                </a:uFill>
                <a:latin typeface="Calibri"/>
              </a:rPr>
              <a:t>. Aber darüber zerbrachen wir uns nicht den Kopf, wir wüsten, die GPU war </a:t>
            </a:r>
            <a:r>
              <a:rPr b="1" lang="ru-RU" sz="2000" spc="-1" strike="noStrike">
                <a:solidFill>
                  <a:srgbClr val="000000"/>
                </a:solidFill>
                <a:uFill>
                  <a:solidFill>
                    <a:srgbClr val="ffffff"/>
                  </a:solidFill>
                </a:uFill>
                <a:latin typeface="Calibri"/>
              </a:rPr>
              <a:t>nie in Verlegenheit </a:t>
            </a:r>
            <a:r>
              <a:rPr b="0" lang="ru-RU" sz="2000" spc="-1" strike="noStrike">
                <a:solidFill>
                  <a:srgbClr val="000000"/>
                </a:solidFill>
                <a:uFill>
                  <a:solidFill>
                    <a:srgbClr val="ffffff"/>
                  </a:solidFill>
                </a:uFill>
                <a:latin typeface="Calibri"/>
              </a:rPr>
              <a:t>um einen Platz für ihre Gefangenen.</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u="sng">
                <a:solidFill>
                  <a:srgbClr val="000000"/>
                </a:solidFill>
                <a:uFill>
                  <a:solidFill>
                    <a:srgbClr val="ffffff"/>
                  </a:solidFill>
                </a:uFill>
                <a:latin typeface="Calibri"/>
              </a:rPr>
              <a:t>Куда можно было, однако, нас привезти?</a:t>
            </a:r>
            <a:r>
              <a:rPr b="0" lang="ru-RU" sz="2000" spc="-1" strike="noStrike">
                <a:solidFill>
                  <a:srgbClr val="000000"/>
                </a:solidFill>
                <a:uFill>
                  <a:solidFill>
                    <a:srgbClr val="ffffff"/>
                  </a:solidFill>
                </a:uFill>
                <a:latin typeface="Calibri"/>
              </a:rPr>
              <a:t> Вероятно, в Архангельск, вероятно, еще дальше. Неизвестные слухи рассказывали об островах в Белом море, которые ГПУ </a:t>
            </a:r>
            <a:r>
              <a:rPr b="0" lang="ru-RU" sz="2000" spc="-1" strike="noStrike" u="sng">
                <a:solidFill>
                  <a:srgbClr val="000000"/>
                </a:solidFill>
                <a:uFill>
                  <a:solidFill>
                    <a:srgbClr val="ffffff"/>
                  </a:solidFill>
                </a:uFill>
                <a:latin typeface="Calibri"/>
              </a:rPr>
              <a:t>должно было использовать для </a:t>
            </a:r>
            <a:r>
              <a:rPr b="1" i="1" lang="ru-RU" sz="2000" spc="-1" strike="noStrike" u="sng">
                <a:solidFill>
                  <a:srgbClr val="000000"/>
                </a:solidFill>
                <a:uFill>
                  <a:solidFill>
                    <a:srgbClr val="ffffff"/>
                  </a:solidFill>
                </a:uFill>
                <a:latin typeface="Calibri"/>
              </a:rPr>
              <a:t>пленников</a:t>
            </a:r>
            <a:r>
              <a:rPr b="0" lang="ru-RU" sz="2000" spc="-1" strike="noStrike" u="sng">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Но мы не ломали себе голову над этим, мы знали, что ГПУ никогда</a:t>
            </a:r>
            <a:r>
              <a:rPr b="0" lang="ru-RU" sz="2000" spc="-1" strike="noStrike" u="sng">
                <a:solidFill>
                  <a:srgbClr val="000000"/>
                </a:solidFill>
                <a:uFill>
                  <a:solidFill>
                    <a:srgbClr val="ffffff"/>
                  </a:solidFill>
                </a:uFill>
                <a:latin typeface="Calibri"/>
              </a:rPr>
              <a:t> не были разборчивы </a:t>
            </a:r>
            <a:r>
              <a:rPr b="0" lang="ru-RU" sz="2000" spc="-1" strike="noStrike">
                <a:solidFill>
                  <a:srgbClr val="000000"/>
                </a:solidFill>
                <a:uFill>
                  <a:solidFill>
                    <a:srgbClr val="ffffff"/>
                  </a:solidFill>
                </a:uFill>
                <a:latin typeface="Calibri"/>
              </a:rPr>
              <a:t>в выборе места для своих </a:t>
            </a:r>
            <a:r>
              <a:rPr b="1" lang="ru-RU" sz="2000" spc="-1" strike="noStrike" u="sng">
                <a:solidFill>
                  <a:srgbClr val="000000"/>
                </a:solidFill>
                <a:uFill>
                  <a:solidFill>
                    <a:srgbClr val="ffffff"/>
                  </a:solidFill>
                </a:uFill>
                <a:latin typeface="Calibri"/>
              </a:rPr>
              <a:t>пленников</a:t>
            </a:r>
            <a:r>
              <a:rPr b="0" lang="ru-RU" sz="2000" spc="-1" strike="noStrike">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anchor="ctr"/>
          <a:p>
            <a:pPr algn="ctr">
              <a:lnSpc>
                <a:spcPct val="100000"/>
              </a:lnSpc>
            </a:pPr>
            <a:r>
              <a:rPr b="0" lang="ru-RU" sz="2400" spc="-1" strike="noStrike">
                <a:solidFill>
                  <a:srgbClr val="000000"/>
                </a:solidFill>
                <a:uFill>
                  <a:solidFill>
                    <a:srgbClr val="ffffff"/>
                  </a:solidFill>
                </a:uFill>
                <a:latin typeface="Calibri"/>
              </a:rPr>
              <a:t>ПРЕДАТЕЛИ — ПЕРЕЛАГАТЕЛИ</a:t>
            </a:r>
            <a:r>
              <a:rPr b="0" lang="ru-RU" sz="2400" spc="-1" strike="noStrike">
                <a:solidFill>
                  <a:srgbClr val="000000"/>
                </a:solidFill>
                <a:uFill>
                  <a:solidFill>
                    <a:srgbClr val="ffffff"/>
                  </a:solidFill>
                </a:uFill>
                <a:latin typeface="Calibri"/>
              </a:rPr>
              <a:t>
</a:t>
            </a:r>
            <a:r>
              <a:rPr b="0" lang="ru-RU" sz="2400" spc="-1" strike="noStrike">
                <a:solidFill>
                  <a:srgbClr val="000000"/>
                </a:solidFill>
                <a:uFill>
                  <a:solidFill>
                    <a:srgbClr val="ffffff"/>
                  </a:solidFill>
                </a:uFill>
                <a:latin typeface="Calibri"/>
              </a:rPr>
              <a:t>откровенно машинный перевод</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13"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400" spc="-1" strike="noStrike">
                <a:solidFill>
                  <a:srgbClr val="000000"/>
                </a:solidFill>
                <a:uFill>
                  <a:solidFill>
                    <a:srgbClr val="ffffff"/>
                  </a:solidFill>
                </a:uFill>
                <a:latin typeface="Calibri"/>
              </a:rPr>
              <a:t>Он согласился, и теперь не имелось более плохой «легавой собаки» чем он, также никто не был опаснее его, так как он знал все возможности уловок,</a:t>
            </a:r>
            <a:r>
              <a:rPr b="1" lang="ru-RU" sz="2400" spc="-1" strike="noStrike">
                <a:solidFill>
                  <a:srgbClr val="000000"/>
                </a:solidFill>
                <a:uFill>
                  <a:solidFill>
                    <a:srgbClr val="ffffff"/>
                  </a:solidFill>
                </a:uFill>
                <a:latin typeface="Calibri"/>
              </a:rPr>
              <a:t> где были возлюбленные парней, </a:t>
            </a:r>
            <a:r>
              <a:rPr b="0" lang="ru-RU" sz="2400" spc="-1" strike="noStrike">
                <a:solidFill>
                  <a:srgbClr val="000000"/>
                </a:solidFill>
                <a:uFill>
                  <a:solidFill>
                    <a:srgbClr val="ffffff"/>
                  </a:solidFill>
                </a:uFill>
                <a:latin typeface="Calibri"/>
              </a:rPr>
              <a:t>все отношения, словом – все. Многие благодаря ему лишились жизни. Он был таким</a:t>
            </a:r>
            <a:r>
              <a:rPr b="1" lang="ru-RU" sz="2400" spc="-1" strike="noStrike">
                <a:solidFill>
                  <a:srgbClr val="000000"/>
                </a:solidFill>
                <a:uFill>
                  <a:solidFill>
                    <a:srgbClr val="ffffff"/>
                  </a:solidFill>
                </a:uFill>
                <a:latin typeface="Calibri"/>
              </a:rPr>
              <a:t> мужественным, жизнерадостны</a:t>
            </a:r>
            <a:r>
              <a:rPr b="0" lang="ru-RU" sz="2400" spc="-1" strike="noStrike">
                <a:solidFill>
                  <a:srgbClr val="000000"/>
                </a:solidFill>
                <a:uFill>
                  <a:solidFill>
                    <a:srgbClr val="ffffff"/>
                  </a:solidFill>
                </a:uFill>
                <a:latin typeface="Calibri"/>
              </a:rPr>
              <a:t>м парнем, он раньше работал с ними, </a:t>
            </a:r>
            <a:r>
              <a:rPr b="1" lang="ru-RU" sz="2400" spc="-1" strike="noStrike">
                <a:solidFill>
                  <a:srgbClr val="000000"/>
                </a:solidFill>
                <a:uFill>
                  <a:solidFill>
                    <a:srgbClr val="ffffff"/>
                  </a:solidFill>
                </a:uFill>
                <a:latin typeface="Calibri"/>
              </a:rPr>
              <a:t>с металлоломом и другими инструментами, </a:t>
            </a:r>
            <a:r>
              <a:rPr b="0" lang="ru-RU" sz="2400" spc="-1" strike="noStrike">
                <a:solidFill>
                  <a:srgbClr val="000000"/>
                </a:solidFill>
                <a:uFill>
                  <a:solidFill>
                    <a:srgbClr val="ffffff"/>
                  </a:solidFill>
                </a:uFill>
                <a:latin typeface="Calibri"/>
              </a:rPr>
              <a:t>и всех, всех жестко предал!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457200" y="274680"/>
            <a:ext cx="8229240" cy="1142640"/>
          </a:xfrm>
          <a:prstGeom prst="rect">
            <a:avLst/>
          </a:prstGeom>
          <a:noFill/>
          <a:ln>
            <a:noFill/>
          </a:ln>
        </p:spPr>
        <p:txBody>
          <a:bodyPr anchor="ctr"/>
          <a:p>
            <a:pPr algn="ctr">
              <a:lnSpc>
                <a:spcPct val="100000"/>
              </a:lnSpc>
            </a:pPr>
            <a:r>
              <a:rPr b="0" lang="ru-RU" sz="3200" spc="-1" strike="noStrike">
                <a:solidFill>
                  <a:srgbClr val="000000"/>
                </a:solidFill>
                <a:uFill>
                  <a:solidFill>
                    <a:srgbClr val="ffffff"/>
                  </a:solidFill>
                </a:uFill>
                <a:latin typeface="Calibri"/>
              </a:rPr>
              <a:t>16 </a:t>
            </a:r>
            <a:r>
              <a:rPr b="0" lang="ru-RU" sz="2400" spc="-1" strike="noStrike">
                <a:solidFill>
                  <a:srgbClr val="000000"/>
                </a:solidFill>
                <a:uFill>
                  <a:solidFill>
                    <a:srgbClr val="ffffff"/>
                  </a:solidFill>
                </a:uFill>
                <a:latin typeface="Calibri"/>
              </a:rPr>
              <a:t>студентов 3-его и 4-ого курсов бакалавры</a:t>
            </a:r>
            <a:endParaRPr b="0" lang="ru-RU" sz="4400" spc="-1" strike="noStrike">
              <a:solidFill>
                <a:srgbClr val="000000"/>
              </a:solidFill>
              <a:uFill>
                <a:solidFill>
                  <a:srgbClr val="ffffff"/>
                </a:solidFill>
              </a:uFill>
              <a:latin typeface="Calibri"/>
            </a:endParaRPr>
          </a:p>
        </p:txBody>
      </p:sp>
      <p:pic>
        <p:nvPicPr>
          <p:cNvPr id="51" name="Picture 2" descr=""/>
          <p:cNvPicPr/>
          <p:nvPr/>
        </p:nvPicPr>
        <p:blipFill>
          <a:blip r:embed="rId1"/>
          <a:stretch/>
        </p:blipFill>
        <p:spPr>
          <a:xfrm>
            <a:off x="1554840" y="1600200"/>
            <a:ext cx="6034320" cy="45255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274680"/>
            <a:ext cx="8229240" cy="705600"/>
          </a:xfrm>
          <a:prstGeom prst="rect">
            <a:avLst/>
          </a:prstGeom>
          <a:noFill/>
          <a:ln>
            <a:noFill/>
          </a:ln>
        </p:spPr>
        <p:txBody>
          <a:bodyPr anchor="ctr"/>
          <a:p>
            <a:pPr algn="ctr">
              <a:lnSpc>
                <a:spcPct val="100000"/>
              </a:lnSpc>
            </a:pPr>
            <a:r>
              <a:rPr b="1" i="1" lang="ru-RU" sz="2000" spc="-1" strike="noStrike">
                <a:solidFill>
                  <a:srgbClr val="000000"/>
                </a:solidFill>
                <a:uFill>
                  <a:solidFill>
                    <a:srgbClr val="ffffff"/>
                  </a:solidFill>
                </a:uFill>
                <a:latin typeface="Calibri"/>
              </a:rPr>
              <a:t>
</a:t>
            </a:r>
            <a:r>
              <a:rPr b="1" i="1" lang="ru-RU" sz="2000" spc="-1" strike="noStrike">
                <a:solidFill>
                  <a:srgbClr val="000000"/>
                </a:solidFill>
                <a:uFill>
                  <a:solidFill>
                    <a:srgbClr val="ffffff"/>
                  </a:solidFill>
                </a:uFill>
                <a:latin typeface="Calibri"/>
              </a:rPr>
              <a:t>Отсутствие редакции текста перевода c «Зюттерлина» на современный немецкий</a:t>
            </a:r>
            <a:r>
              <a:rPr b="1" i="1"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15" name="TextShape 2"/>
          <p:cNvSpPr txBox="1"/>
          <p:nvPr/>
        </p:nvSpPr>
        <p:spPr>
          <a:xfrm>
            <a:off x="1403640" y="980640"/>
            <a:ext cx="7282800" cy="54723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Der Kommandant lud alle, deren Klagen er fürchtete, einzeln vor. Eines Tages wurde ich zu ihm gebracht. Er</a:t>
            </a:r>
            <a:r>
              <a:rPr b="1" lang="ru-RU" sz="2000" spc="-1" strike="noStrike">
                <a:solidFill>
                  <a:srgbClr val="000000"/>
                </a:solidFill>
                <a:uFill>
                  <a:solidFill>
                    <a:srgbClr val="ffffff"/>
                  </a:solidFill>
                </a:uFill>
                <a:latin typeface="Calibri"/>
              </a:rPr>
              <a:t> </a:t>
            </a:r>
            <a:r>
              <a:rPr b="1" lang="ru-RU" sz="2000" spc="-1" strike="noStrike">
                <a:solidFill>
                  <a:srgbClr val="ff0000"/>
                </a:solidFill>
                <a:uFill>
                  <a:solidFill>
                    <a:srgbClr val="ffffff"/>
                  </a:solidFill>
                </a:uFill>
                <a:latin typeface="Calibri"/>
              </a:rPr>
              <a:t>f</a:t>
            </a:r>
            <a:r>
              <a:rPr b="1" lang="ru-RU" sz="2000" spc="-1" strike="noStrike">
                <a:solidFill>
                  <a:srgbClr val="000000"/>
                </a:solidFill>
                <a:uFill>
                  <a:solidFill>
                    <a:srgbClr val="ffffff"/>
                  </a:solidFill>
                </a:uFill>
                <a:latin typeface="Calibri"/>
              </a:rPr>
              <a:t>ass </a:t>
            </a:r>
            <a:r>
              <a:rPr b="0" lang="ru-RU" sz="2000" spc="-1" strike="noStrike">
                <a:solidFill>
                  <a:srgbClr val="000000"/>
                </a:solidFill>
                <a:uFill>
                  <a:solidFill>
                    <a:srgbClr val="ffffff"/>
                  </a:solidFill>
                </a:uFill>
                <a:latin typeface="Calibri"/>
              </a:rPr>
              <a:t>sehr gelassen und würdevoll an seinem Tisch, während ich zwischen zwei Wärtern auf der Schwelle stand.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2000" spc="-1" strike="noStrike">
                <a:solidFill>
                  <a:srgbClr val="000000"/>
                </a:solidFill>
                <a:uFill>
                  <a:solidFill>
                    <a:srgbClr val="ffffff"/>
                  </a:solidFill>
                </a:uFill>
                <a:latin typeface="Calibri"/>
              </a:rPr>
              <a:t>Правильно: </a:t>
            </a:r>
            <a:r>
              <a:rPr b="1" lang="ru-RU" sz="2000" spc="-1" strike="noStrike">
                <a:solidFill>
                  <a:srgbClr val="ff0000"/>
                </a:solidFill>
                <a:uFill>
                  <a:solidFill>
                    <a:srgbClr val="ffffff"/>
                  </a:solidFill>
                </a:uFill>
                <a:latin typeface="Calibri"/>
              </a:rPr>
              <a:t>s</a:t>
            </a:r>
            <a:r>
              <a:rPr b="1" lang="ru-RU" sz="2000" spc="-1" strike="noStrike">
                <a:solidFill>
                  <a:srgbClr val="000000"/>
                </a:solidFill>
                <a:uFill>
                  <a:solidFill>
                    <a:srgbClr val="ffffff"/>
                  </a:solidFill>
                </a:uFill>
                <a:latin typeface="Calibri"/>
              </a:rPr>
              <a:t>aß</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Аналогично: </a:t>
            </a:r>
            <a:r>
              <a:rPr b="1" lang="ru-RU" sz="2000" spc="-1" strike="noStrike">
                <a:solidFill>
                  <a:srgbClr val="000000"/>
                </a:solidFill>
                <a:uFill>
                  <a:solidFill>
                    <a:srgbClr val="ffffff"/>
                  </a:solidFill>
                </a:uFill>
                <a:latin typeface="Calibri"/>
              </a:rPr>
              <a:t>der</a:t>
            </a:r>
            <a:r>
              <a:rPr b="1" lang="ru-RU" sz="2000" spc="-1" strike="noStrike">
                <a:solidFill>
                  <a:srgbClr val="ff0000"/>
                </a:solidFill>
                <a:uFill>
                  <a:solidFill>
                    <a:srgbClr val="ffffff"/>
                  </a:solidFill>
                </a:uFill>
                <a:latin typeface="Calibri"/>
              </a:rPr>
              <a:t> f</a:t>
            </a:r>
            <a:r>
              <a:rPr b="1" lang="ru-RU" sz="2000" spc="-1" strike="noStrike">
                <a:solidFill>
                  <a:srgbClr val="000000"/>
                </a:solidFill>
                <a:uFill>
                  <a:solidFill>
                    <a:srgbClr val="ffffff"/>
                  </a:solidFill>
                </a:uFill>
                <a:latin typeface="Calibri"/>
              </a:rPr>
              <a:t>itzende </a:t>
            </a:r>
            <a:r>
              <a:rPr b="0" lang="ru-RU" sz="2000" spc="-1" strike="noStrike">
                <a:solidFill>
                  <a:srgbClr val="000000"/>
                </a:solidFill>
                <a:uFill>
                  <a:solidFill>
                    <a:srgbClr val="ffffff"/>
                  </a:solidFill>
                </a:uFill>
                <a:latin typeface="Calibri"/>
              </a:rPr>
              <a:t>Jesus вместо </a:t>
            </a:r>
            <a:r>
              <a:rPr b="1" lang="ru-RU" sz="2000" spc="-1" strike="noStrike">
                <a:solidFill>
                  <a:srgbClr val="000000"/>
                </a:solidFill>
                <a:uFill>
                  <a:solidFill>
                    <a:srgbClr val="ffffff"/>
                  </a:solidFill>
                </a:uFill>
                <a:latin typeface="Calibri"/>
              </a:rPr>
              <a:t>der </a:t>
            </a:r>
            <a:r>
              <a:rPr b="1" lang="ru-RU" sz="2000" spc="-1" strike="noStrike">
                <a:solidFill>
                  <a:srgbClr val="ff0000"/>
                </a:solidFill>
                <a:uFill>
                  <a:solidFill>
                    <a:srgbClr val="ffffff"/>
                  </a:solidFill>
                </a:uFill>
                <a:latin typeface="Calibri"/>
              </a:rPr>
              <a:t>s</a:t>
            </a:r>
            <a:r>
              <a:rPr b="1" lang="ru-RU" sz="2000" spc="-1" strike="noStrike">
                <a:solidFill>
                  <a:srgbClr val="000000"/>
                </a:solidFill>
                <a:uFill>
                  <a:solidFill>
                    <a:srgbClr val="ffffff"/>
                  </a:solidFill>
                </a:uFill>
                <a:latin typeface="Calibri"/>
              </a:rPr>
              <a:t>itzende </a:t>
            </a:r>
            <a:r>
              <a:rPr b="0" lang="ru-RU" sz="2000" spc="-1" strike="noStrike">
                <a:solidFill>
                  <a:srgbClr val="000000"/>
                </a:solidFill>
                <a:uFill>
                  <a:solidFill>
                    <a:srgbClr val="ffffff"/>
                  </a:solidFill>
                </a:uFill>
                <a:latin typeface="Calibri"/>
              </a:rPr>
              <a:t>Jesus</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2000" spc="-1" strike="noStrike">
                <a:solidFill>
                  <a:srgbClr val="000000"/>
                </a:solidFill>
                <a:uFill>
                  <a:solidFill>
                    <a:srgbClr val="ffffff"/>
                  </a:solidFill>
                </a:uFill>
                <a:latin typeface="Calibri"/>
              </a:rPr>
              <a:t>Un</a:t>
            </a:r>
            <a:r>
              <a:rPr b="1" lang="ru-RU" sz="2000" spc="-1" strike="noStrike">
                <a:solidFill>
                  <a:srgbClr val="ff0000"/>
                </a:solidFill>
                <a:uFill>
                  <a:solidFill>
                    <a:srgbClr val="ffffff"/>
                  </a:solidFill>
                </a:uFill>
                <a:latin typeface="Calibri"/>
              </a:rPr>
              <a:t>s</a:t>
            </a:r>
            <a:r>
              <a:rPr b="1" lang="ru-RU" sz="2000" spc="-1" strike="noStrike">
                <a:solidFill>
                  <a:srgbClr val="000000"/>
                </a:solidFill>
                <a:uFill>
                  <a:solidFill>
                    <a:srgbClr val="ffffff"/>
                  </a:solidFill>
                </a:uFill>
                <a:latin typeface="Calibri"/>
              </a:rPr>
              <a:t>er Gesang </a:t>
            </a:r>
            <a:r>
              <a:rPr b="0" lang="ru-RU" sz="2000" spc="-1" strike="noStrike">
                <a:solidFill>
                  <a:srgbClr val="000000"/>
                </a:solidFill>
                <a:uFill>
                  <a:solidFill>
                    <a:srgbClr val="ffffff"/>
                  </a:solidFill>
                </a:uFill>
                <a:latin typeface="Calibri"/>
              </a:rPr>
              <a:t>verließen wir das Novinki-Gefängnis und kamen auf dem Bahnhof an, wo der Gefangenenwagen bereits auf einem Seitengleis stand.</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Правильно: </a:t>
            </a:r>
            <a:r>
              <a:rPr b="1" lang="ru-RU" sz="2000" spc="-1" strike="noStrike">
                <a:solidFill>
                  <a:srgbClr val="000000"/>
                </a:solidFill>
                <a:uFill>
                  <a:solidFill>
                    <a:srgbClr val="ffffff"/>
                  </a:solidFill>
                </a:uFill>
                <a:latin typeface="Calibri"/>
              </a:rPr>
              <a:t>un</a:t>
            </a:r>
            <a:r>
              <a:rPr b="1" lang="ru-RU" sz="2000" spc="-1" strike="noStrike">
                <a:solidFill>
                  <a:srgbClr val="ff0000"/>
                </a:solidFill>
                <a:uFill>
                  <a:solidFill>
                    <a:srgbClr val="ffffff"/>
                  </a:solidFill>
                </a:uFill>
                <a:latin typeface="Calibri"/>
              </a:rPr>
              <a:t>t</a:t>
            </a:r>
            <a:r>
              <a:rPr b="1" lang="ru-RU" sz="2000" spc="-1" strike="noStrike">
                <a:solidFill>
                  <a:srgbClr val="000000"/>
                </a:solidFill>
                <a:uFill>
                  <a:solidFill>
                    <a:srgbClr val="ffffff"/>
                  </a:solidFill>
                </a:uFill>
                <a:latin typeface="Calibri"/>
              </a:rPr>
              <a:t>er</a:t>
            </a:r>
            <a:r>
              <a:rPr b="0" lang="ru-RU" sz="2000" spc="-1" strike="noStrike">
                <a:solidFill>
                  <a:srgbClr val="000000"/>
                </a:solidFill>
                <a:uFill>
                  <a:solidFill>
                    <a:srgbClr val="ffffff"/>
                  </a:solidFill>
                </a:uFill>
                <a:latin typeface="Calibri"/>
              </a:rPr>
              <a:t> Gesang …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Die Wäsche, die wir bekamen, war fast lebendig, ja sie war nahezu imstande, von selbst zu kriechen, und sah aus, als ob sie mit Zucker bestreut sei, soviel </a:t>
            </a:r>
            <a:r>
              <a:rPr b="1" lang="ru-RU" sz="2000" spc="-1" strike="noStrike">
                <a:solidFill>
                  <a:srgbClr val="000000"/>
                </a:solidFill>
                <a:uFill>
                  <a:solidFill>
                    <a:srgbClr val="ffffff"/>
                  </a:solidFill>
                </a:uFill>
                <a:latin typeface="Calibri"/>
              </a:rPr>
              <a:t>Läu</a:t>
            </a:r>
            <a:r>
              <a:rPr b="1" lang="ru-RU" sz="2000" spc="-1" strike="noStrike">
                <a:solidFill>
                  <a:srgbClr val="ff0000"/>
                </a:solidFill>
                <a:uFill>
                  <a:solidFill>
                    <a:srgbClr val="ffffff"/>
                  </a:solidFill>
                </a:uFill>
                <a:latin typeface="Calibri"/>
              </a:rPr>
              <a:t>f</a:t>
            </a:r>
            <a:r>
              <a:rPr b="1" lang="ru-RU" sz="2000" spc="-1" strike="noStrike">
                <a:solidFill>
                  <a:srgbClr val="000000"/>
                </a:solidFill>
                <a:uFill>
                  <a:solidFill>
                    <a:srgbClr val="ffffff"/>
                  </a:solidFill>
                </a:uFill>
                <a:latin typeface="Calibri"/>
              </a:rPr>
              <a:t>e</a:t>
            </a:r>
            <a:r>
              <a:rPr b="0" lang="ru-RU" sz="2000" spc="-1" strike="noStrike">
                <a:solidFill>
                  <a:srgbClr val="000000"/>
                </a:solidFill>
                <a:uFill>
                  <a:solidFill>
                    <a:srgbClr val="ffffff"/>
                  </a:solidFill>
                </a:uFill>
                <a:latin typeface="Calibri"/>
              </a:rPr>
              <a:t> wimmelten darauf herum. Und so etwas mußten wir waschen!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Правильно: Läu</a:t>
            </a:r>
            <a:r>
              <a:rPr b="1" lang="ru-RU" sz="2000" spc="-1" strike="noStrike">
                <a:solidFill>
                  <a:srgbClr val="ff0000"/>
                </a:solidFill>
                <a:uFill>
                  <a:solidFill>
                    <a:srgbClr val="ffffff"/>
                  </a:solidFill>
                </a:uFill>
                <a:latin typeface="Calibri"/>
              </a:rPr>
              <a:t>s</a:t>
            </a:r>
            <a:r>
              <a:rPr b="0" lang="ru-RU" sz="2000" spc="-1" strike="noStrike">
                <a:solidFill>
                  <a:srgbClr val="000000"/>
                </a:solidFill>
                <a:uFill>
                  <a:solidFill>
                    <a:srgbClr val="ffffff"/>
                  </a:solidFill>
                </a:uFill>
                <a:latin typeface="Calibri"/>
              </a:rPr>
              <a:t>e</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ПРЕДАТЕЛИ — ПЕРЕЛАГАТЕЛИ</a:t>
            </a: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отсутствие редакции перевода</a:t>
            </a:r>
            <a:endParaRPr b="0" lang="ru-RU" sz="4400" spc="-1" strike="noStrike">
              <a:solidFill>
                <a:srgbClr val="000000"/>
              </a:solidFill>
              <a:uFill>
                <a:solidFill>
                  <a:srgbClr val="ffffff"/>
                </a:solidFill>
              </a:uFill>
              <a:latin typeface="Calibri"/>
            </a:endParaRPr>
          </a:p>
        </p:txBody>
      </p:sp>
      <p:sp>
        <p:nvSpPr>
          <p:cNvPr id="117" name="TextShape 2"/>
          <p:cNvSpPr txBox="1"/>
          <p:nvPr/>
        </p:nvSpPr>
        <p:spPr>
          <a:xfrm>
            <a:off x="457200" y="1600200"/>
            <a:ext cx="8229240" cy="4525560"/>
          </a:xfrm>
          <a:prstGeom prst="rect">
            <a:avLst/>
          </a:prstGeom>
          <a:noFill/>
          <a:ln>
            <a:noFill/>
          </a:ln>
        </p:spPr>
        <p:txBody>
          <a:bodyPr/>
          <a:p>
            <a:pPr marL="343080" indent="-342720">
              <a:lnSpc>
                <a:spcPct val="100000"/>
              </a:lnSpc>
            </a:pPr>
            <a:r>
              <a:rPr b="1" lang="ru-RU" sz="3200" spc="-1" strike="noStrike">
                <a:solidFill>
                  <a:srgbClr val="000000"/>
                </a:solidFill>
                <a:uFill>
                  <a:solidFill>
                    <a:srgbClr val="ffffff"/>
                  </a:solidFill>
                </a:uFill>
                <a:latin typeface="Calibri"/>
              </a:rPr>
              <a:t>игнорирование гендерных расхождений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3200" spc="-1" strike="noStrike">
                <a:solidFill>
                  <a:srgbClr val="000000"/>
                </a:solidFill>
                <a:uFill>
                  <a:solidFill>
                    <a:srgbClr val="ffffff"/>
                  </a:solidFill>
                </a:uFill>
                <a:latin typeface="Calibri"/>
              </a:rPr>
              <a:t>Die war früher eine geschickte Taschend</a:t>
            </a:r>
            <a:r>
              <a:rPr b="1" lang="ru-RU" sz="3200" spc="-1" strike="noStrike">
                <a:solidFill>
                  <a:srgbClr val="000000"/>
                </a:solidFill>
                <a:uFill>
                  <a:solidFill>
                    <a:srgbClr val="ffffff"/>
                  </a:solidFill>
                </a:uFill>
                <a:latin typeface="Calibri"/>
              </a:rPr>
              <a:t>iebin </a:t>
            </a:r>
            <a:r>
              <a:rPr b="0" lang="ru-RU" sz="3200" spc="-1" strike="noStrike">
                <a:solidFill>
                  <a:srgbClr val="000000"/>
                </a:solidFill>
                <a:uFill>
                  <a:solidFill>
                    <a:srgbClr val="ffffff"/>
                  </a:solidFill>
                </a:uFill>
                <a:latin typeface="Calibri"/>
              </a:rPr>
              <a:t>gewesen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3200" spc="-1" strike="noStrike">
                <a:solidFill>
                  <a:srgbClr val="000000"/>
                </a:solidFill>
                <a:uFill>
                  <a:solidFill>
                    <a:srgbClr val="ffffff"/>
                  </a:solidFill>
                </a:uFill>
                <a:latin typeface="Calibri"/>
              </a:rPr>
              <a:t>Она была раньше </a:t>
            </a:r>
            <a:r>
              <a:rPr b="1" lang="ru-RU" sz="3200" spc="-1" strike="noStrike">
                <a:solidFill>
                  <a:srgbClr val="000000"/>
                </a:solidFill>
                <a:uFill>
                  <a:solidFill>
                    <a:srgbClr val="ffffff"/>
                  </a:solidFill>
                </a:uFill>
                <a:latin typeface="Calibri"/>
              </a:rPr>
              <a:t>искусным карманным вором, </a:t>
            </a:r>
            <a:r>
              <a:rPr b="0" lang="ru-RU" sz="3200" spc="-1" strike="noStrike">
                <a:solidFill>
                  <a:srgbClr val="000000"/>
                </a:solidFill>
                <a:uFill>
                  <a:solidFill>
                    <a:srgbClr val="ffffff"/>
                  </a:solidFill>
                </a:uFill>
                <a:latin typeface="Calibri"/>
              </a:rPr>
              <a:t>я знаю её работу</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3200" spc="-1" strike="noStrike">
                <a:solidFill>
                  <a:srgbClr val="000000"/>
                </a:solidFill>
                <a:uFill>
                  <a:solidFill>
                    <a:srgbClr val="ffffff"/>
                  </a:solidFill>
                </a:uFill>
                <a:latin typeface="Calibri"/>
              </a:rPr>
              <a:t>Правильно: </a:t>
            </a:r>
            <a:r>
              <a:rPr b="0" lang="ru-RU" sz="3200" spc="-1" strike="noStrike">
                <a:solidFill>
                  <a:srgbClr val="000000"/>
                </a:solidFill>
                <a:uFill>
                  <a:solidFill>
                    <a:srgbClr val="ffffff"/>
                  </a:solidFill>
                </a:uFill>
                <a:latin typeface="Calibri"/>
              </a:rPr>
              <a:t>она была</a:t>
            </a:r>
            <a:r>
              <a:rPr b="1" lang="ru-RU" sz="3200" spc="-1" strike="noStrike">
                <a:solidFill>
                  <a:srgbClr val="000000"/>
                </a:solidFill>
                <a:uFill>
                  <a:solidFill>
                    <a:srgbClr val="ffffff"/>
                  </a:solidFill>
                </a:uFill>
                <a:latin typeface="Calibri"/>
              </a:rPr>
              <a:t> искусн</a:t>
            </a:r>
            <a:r>
              <a:rPr b="1" lang="ru-RU" sz="3200" spc="-1" strike="noStrike" u="sng">
                <a:solidFill>
                  <a:srgbClr val="000000"/>
                </a:solidFill>
                <a:uFill>
                  <a:solidFill>
                    <a:srgbClr val="ffffff"/>
                  </a:solidFill>
                </a:uFill>
                <a:latin typeface="Calibri"/>
              </a:rPr>
              <a:t>ой </a:t>
            </a:r>
            <a:r>
              <a:rPr b="1" lang="ru-RU" sz="3200" spc="-1" strike="noStrike">
                <a:solidFill>
                  <a:srgbClr val="000000"/>
                </a:solidFill>
                <a:uFill>
                  <a:solidFill>
                    <a:srgbClr val="ffffff"/>
                  </a:solidFill>
                </a:uFill>
                <a:latin typeface="Calibri"/>
              </a:rPr>
              <a:t>карман</a:t>
            </a:r>
            <a:r>
              <a:rPr b="1" lang="ru-RU" sz="3200" spc="-1" strike="noStrike" u="sng">
                <a:solidFill>
                  <a:srgbClr val="000000"/>
                </a:solidFill>
                <a:uFill>
                  <a:solidFill>
                    <a:srgbClr val="ffffff"/>
                  </a:solidFill>
                </a:uFill>
                <a:latin typeface="Calibri"/>
              </a:rPr>
              <a:t>ной</a:t>
            </a:r>
            <a:r>
              <a:rPr b="1" lang="ru-RU" sz="3200" spc="-1" strike="noStrike">
                <a:solidFill>
                  <a:srgbClr val="000000"/>
                </a:solidFill>
                <a:uFill>
                  <a:solidFill>
                    <a:srgbClr val="ffffff"/>
                  </a:solidFill>
                </a:uFill>
                <a:latin typeface="Calibri"/>
              </a:rPr>
              <a:t> воров</a:t>
            </a:r>
            <a:r>
              <a:rPr b="1" lang="ru-RU" sz="3200" spc="-1" strike="noStrike" u="sng">
                <a:solidFill>
                  <a:srgbClr val="000000"/>
                </a:solidFill>
                <a:uFill>
                  <a:solidFill>
                    <a:srgbClr val="ffffff"/>
                  </a:solidFill>
                </a:uFill>
                <a:latin typeface="Calibri"/>
              </a:rPr>
              <a:t>кой</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p>
            <a:pPr algn="ctr">
              <a:lnSpc>
                <a:spcPct val="100000"/>
              </a:lnSpc>
            </a:pPr>
            <a:r>
              <a:rPr b="1" i="1" lang="ru-RU" sz="2400" spc="-1" strike="noStrike">
                <a:solidFill>
                  <a:srgbClr val="000000"/>
                </a:solidFill>
                <a:uFill>
                  <a:solidFill>
                    <a:srgbClr val="ffffff"/>
                  </a:solidFill>
                </a:uFill>
                <a:latin typeface="Calibri"/>
              </a:rPr>
              <a:t>Правильный ли немецкий автора?</a:t>
            </a:r>
            <a:endParaRPr b="0" lang="ru-RU" sz="4400" spc="-1" strike="noStrike">
              <a:solidFill>
                <a:srgbClr val="000000"/>
              </a:solidFill>
              <a:uFill>
                <a:solidFill>
                  <a:srgbClr val="ffffff"/>
                </a:solidFill>
              </a:uFill>
              <a:latin typeface="Calibri"/>
            </a:endParaRPr>
          </a:p>
        </p:txBody>
      </p:sp>
      <p:sp>
        <p:nvSpPr>
          <p:cNvPr id="119"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Ich weiß nicht was </a:t>
            </a:r>
            <a:r>
              <a:rPr b="1" lang="ru-RU" sz="1600" spc="-1" strike="noStrike">
                <a:solidFill>
                  <a:srgbClr val="000000"/>
                </a:solidFill>
                <a:uFill>
                  <a:solidFill>
                    <a:srgbClr val="ffffff"/>
                  </a:solidFill>
                </a:uFill>
                <a:latin typeface="Calibri"/>
              </a:rPr>
              <a:t>sie in mich gefahren war,</a:t>
            </a:r>
            <a:r>
              <a:rPr b="0" lang="ru-RU" sz="1600" spc="-1" strike="noStrike">
                <a:solidFill>
                  <a:srgbClr val="000000"/>
                </a:solidFill>
                <a:uFill>
                  <a:solidFill>
                    <a:srgbClr val="ffffff"/>
                  </a:solidFill>
                </a:uFill>
                <a:latin typeface="Calibri"/>
              </a:rPr>
              <a:t> -- wahrscheinlich war er das schöne Wetter, dass </a:t>
            </a:r>
            <a:r>
              <a:rPr b="1" lang="ru-RU" sz="1600" spc="-1" strike="noStrike">
                <a:solidFill>
                  <a:srgbClr val="000000"/>
                </a:solidFill>
                <a:uFill>
                  <a:solidFill>
                    <a:srgbClr val="ffffff"/>
                  </a:solidFill>
                </a:uFill>
                <a:latin typeface="Calibri"/>
              </a:rPr>
              <a:t>mir </a:t>
            </a:r>
            <a:r>
              <a:rPr b="0" lang="ru-RU" sz="1600" spc="-1" strike="noStrike">
                <a:solidFill>
                  <a:srgbClr val="000000"/>
                </a:solidFill>
                <a:uFill>
                  <a:solidFill>
                    <a:srgbClr val="ffffff"/>
                  </a:solidFill>
                </a:uFill>
                <a:latin typeface="Calibri"/>
              </a:rPr>
              <a:t>so kampflustig machte. Ich </a:t>
            </a:r>
            <a:r>
              <a:rPr b="1" lang="ru-RU" sz="1600" spc="-1" strike="noStrike">
                <a:solidFill>
                  <a:srgbClr val="000000"/>
                </a:solidFill>
                <a:uFill>
                  <a:solidFill>
                    <a:srgbClr val="ffffff"/>
                  </a:solidFill>
                </a:uFill>
                <a:latin typeface="Calibri"/>
              </a:rPr>
              <a:t>näherte mich ihm</a:t>
            </a:r>
            <a:r>
              <a:rPr b="0" lang="ru-RU" sz="1600" spc="-1" strike="noStrike">
                <a:solidFill>
                  <a:srgbClr val="000000"/>
                </a:solidFill>
                <a:uFill>
                  <a:solidFill>
                    <a:srgbClr val="ffffff"/>
                  </a:solidFill>
                </a:uFill>
                <a:latin typeface="Calibri"/>
              </a:rPr>
              <a:t> bescheiden und fragte, ob ich ihn 2 Minuten sprechen dürfte. Er nickte gnädig.</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Die ergründeten </a:t>
            </a:r>
            <a:r>
              <a:rPr b="0" lang="ru-RU" sz="1600" spc="-1" strike="noStrike">
                <a:solidFill>
                  <a:srgbClr val="000000"/>
                </a:solidFill>
                <a:uFill>
                  <a:solidFill>
                    <a:srgbClr val="ffffff"/>
                  </a:solidFill>
                </a:uFill>
                <a:latin typeface="Calibri"/>
              </a:rPr>
              <a:t>natürlich niemals die innere Ursache des Aufstandes. Nicht ein einziger im Lager klagte über etwas,</a:t>
            </a:r>
            <a:r>
              <a:rPr b="1" lang="ru-RU" sz="1600" spc="-1" strike="noStrike">
                <a:solidFill>
                  <a:srgbClr val="000000"/>
                </a:solidFill>
                <a:uFill>
                  <a:solidFill>
                    <a:srgbClr val="ffffff"/>
                  </a:solidFill>
                </a:uFill>
                <a:latin typeface="Calibri"/>
              </a:rPr>
              <a:t> alles ruhig und friedlich hinter dem Stacheldraht aus, </a:t>
            </a:r>
            <a:r>
              <a:rPr b="1" lang="ru-RU" sz="1600" spc="-1" strike="noStrike" u="sng">
                <a:solidFill>
                  <a:srgbClr val="000000"/>
                </a:solidFill>
                <a:uFill>
                  <a:solidFill>
                    <a:srgbClr val="ffffff"/>
                  </a:solidFill>
                </a:uFill>
                <a:latin typeface="Calibri"/>
              </a:rPr>
              <a:t>um selbst wenn d</a:t>
            </a:r>
            <a:r>
              <a:rPr b="1" lang="ru-RU" sz="1600" spc="-1" strike="noStrike">
                <a:solidFill>
                  <a:srgbClr val="000000"/>
                </a:solidFill>
                <a:uFill>
                  <a:solidFill>
                    <a:srgbClr val="ffffff"/>
                  </a:solidFill>
                </a:uFill>
                <a:latin typeface="Calibri"/>
              </a:rPr>
              <a:t>er Kommandant einen Temperamentsausbruch gehabt hätte, warum das so tragisch nehmen?</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Auch scheute er sich nicht vor „nasser Arbeit“ (Mord in Diebessprache). Dabei war er höchst geschickt </a:t>
            </a:r>
            <a:r>
              <a:rPr b="1" lang="ru-RU" sz="1600" spc="-1" strike="noStrike">
                <a:solidFill>
                  <a:srgbClr val="000000"/>
                </a:solidFill>
                <a:uFill>
                  <a:solidFill>
                    <a:srgbClr val="ffffff"/>
                  </a:solidFill>
                </a:uFill>
                <a:latin typeface="Calibri"/>
              </a:rPr>
              <a:t>und kam immer die Miliz.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Noch einige Tage bleiben wir noch in Archangelsk, dann würden wir wieder in einem Dampfer gesteckt und</a:t>
            </a:r>
            <a:r>
              <a:rPr b="1" lang="ru-RU" sz="1600" spc="-1" strike="noStrike">
                <a:solidFill>
                  <a:srgbClr val="000000"/>
                </a:solidFill>
                <a:uFill>
                  <a:solidFill>
                    <a:srgbClr val="ffffff"/>
                  </a:solidFill>
                </a:uFill>
                <a:latin typeface="Calibri"/>
              </a:rPr>
              <a:t> nach dieser Insel Solowki </a:t>
            </a:r>
            <a:r>
              <a:rPr b="0" lang="ru-RU" sz="1600" spc="-1" strike="noStrike">
                <a:solidFill>
                  <a:srgbClr val="000000"/>
                </a:solidFill>
                <a:uFill>
                  <a:solidFill>
                    <a:srgbClr val="ffffff"/>
                  </a:solidFill>
                </a:uFill>
                <a:latin typeface="Calibri"/>
              </a:rPr>
              <a:t>im Weißen Meer gebracht.</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Ich weiß nicht was </a:t>
            </a:r>
            <a:r>
              <a:rPr b="1" lang="ru-RU" sz="1600" spc="-1" strike="noStrike">
                <a:solidFill>
                  <a:srgbClr val="000000"/>
                </a:solidFill>
                <a:uFill>
                  <a:solidFill>
                    <a:srgbClr val="ffffff"/>
                  </a:solidFill>
                </a:uFill>
                <a:latin typeface="Calibri"/>
              </a:rPr>
              <a:t>sie </a:t>
            </a:r>
            <a:r>
              <a:rPr b="0" lang="ru-RU" sz="1600" spc="-1" strike="noStrike">
                <a:solidFill>
                  <a:srgbClr val="000000"/>
                </a:solidFill>
                <a:uFill>
                  <a:solidFill>
                    <a:srgbClr val="ffffff"/>
                  </a:solidFill>
                </a:uFill>
                <a:latin typeface="Calibri"/>
              </a:rPr>
              <a:t>in mich gefahren war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24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1331640" y="0"/>
            <a:ext cx="7354800" cy="476280"/>
          </a:xfrm>
          <a:prstGeom prst="rect">
            <a:avLst/>
          </a:prstGeom>
          <a:noFill/>
          <a:ln>
            <a:noFill/>
          </a:ln>
        </p:spPr>
        <p:txBody>
          <a:bodyPr anchor="ctr"/>
          <a:p>
            <a:pPr algn="ctr">
              <a:lnSpc>
                <a:spcPct val="100000"/>
              </a:lnSpc>
            </a:pPr>
            <a:r>
              <a:rPr b="1" lang="ru-RU" sz="2000" spc="-1" strike="noStrike">
                <a:solidFill>
                  <a:srgbClr val="000000"/>
                </a:solidFill>
                <a:uFill>
                  <a:solidFill>
                    <a:srgbClr val="ffffff"/>
                  </a:solidFill>
                </a:uFill>
                <a:latin typeface="Calibri"/>
              </a:rPr>
              <a:t>Правильный ли немецкий автора</a:t>
            </a:r>
            <a:endParaRPr b="0" lang="ru-RU" sz="4400" spc="-1" strike="noStrike">
              <a:solidFill>
                <a:srgbClr val="000000"/>
              </a:solidFill>
              <a:uFill>
                <a:solidFill>
                  <a:srgbClr val="ffffff"/>
                </a:solidFill>
              </a:uFill>
              <a:latin typeface="Calibri"/>
            </a:endParaRPr>
          </a:p>
        </p:txBody>
      </p:sp>
      <p:sp>
        <p:nvSpPr>
          <p:cNvPr id="121" name="TextShape 2"/>
          <p:cNvSpPr txBox="1"/>
          <p:nvPr/>
        </p:nvSpPr>
        <p:spPr>
          <a:xfrm>
            <a:off x="1259640" y="620640"/>
            <a:ext cx="7426800" cy="623700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Unser Kommandant liebte es, in seiner ganzen Großartigkeit zu zeigen. –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 </a:t>
            </a:r>
            <a:r>
              <a:rPr b="0" lang="ru-RU" sz="1600" spc="-1" strike="noStrike">
                <a:solidFill>
                  <a:srgbClr val="000000"/>
                </a:solidFill>
                <a:uFill>
                  <a:solidFill>
                    <a:srgbClr val="ffffff"/>
                  </a:solidFill>
                </a:uFill>
                <a:latin typeface="Calibri"/>
              </a:rPr>
              <a:t>Unser Kommandant liebte es,</a:t>
            </a:r>
            <a:r>
              <a:rPr b="1" lang="ru-RU" sz="1600" spc="-1" strike="noStrike">
                <a:solidFill>
                  <a:srgbClr val="000000"/>
                </a:solidFill>
                <a:uFill>
                  <a:solidFill>
                    <a:srgbClr val="ffffff"/>
                  </a:solidFill>
                </a:uFill>
                <a:latin typeface="Calibri"/>
              </a:rPr>
              <a:t> sich </a:t>
            </a:r>
            <a:r>
              <a:rPr b="0" lang="ru-RU" sz="1600" spc="-1" strike="noStrike">
                <a:solidFill>
                  <a:srgbClr val="000000"/>
                </a:solidFill>
                <a:uFill>
                  <a:solidFill>
                    <a:srgbClr val="ffffff"/>
                  </a:solidFill>
                </a:uFill>
                <a:latin typeface="Calibri"/>
              </a:rPr>
              <a:t>in seiner ganzen Großartigkeit zu zeigen. –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Es war von seinen beiden Gehilfen, dem Chef der Innenwache und </a:t>
            </a:r>
            <a:r>
              <a:rPr b="1" lang="ru-RU" sz="1600" spc="-1" strike="noStrike">
                <a:solidFill>
                  <a:srgbClr val="000000"/>
                </a:solidFill>
                <a:uFill>
                  <a:solidFill>
                    <a:srgbClr val="ffffff"/>
                  </a:solidFill>
                </a:uFill>
                <a:latin typeface="Calibri"/>
              </a:rPr>
              <a:t>der Roten Armeeoffizier,</a:t>
            </a:r>
            <a:r>
              <a:rPr b="0" lang="ru-RU" sz="1600" spc="-1" strike="noStrike">
                <a:solidFill>
                  <a:srgbClr val="000000"/>
                </a:solidFill>
                <a:uFill>
                  <a:solidFill>
                    <a:srgbClr val="ffffff"/>
                  </a:solidFill>
                </a:uFill>
                <a:latin typeface="Calibri"/>
              </a:rPr>
              <a:t> begleitet.</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  und dem </a:t>
            </a:r>
            <a:r>
              <a:rPr b="0" lang="ru-RU" sz="1600" spc="-1" strike="noStrike">
                <a:solidFill>
                  <a:srgbClr val="000000"/>
                </a:solidFill>
                <a:uFill>
                  <a:solidFill>
                    <a:srgbClr val="ffffff"/>
                  </a:solidFill>
                </a:uFill>
                <a:latin typeface="Calibri"/>
              </a:rPr>
              <a:t>Roten Armeeoffizier</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Er sah mir bösartig und schickte mich in meiner Baracke zurück.</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1. </a:t>
            </a:r>
            <a:r>
              <a:rPr b="0" lang="ru-RU" sz="1600" spc="-1" strike="noStrike">
                <a:solidFill>
                  <a:srgbClr val="000000"/>
                </a:solidFill>
                <a:uFill>
                  <a:solidFill>
                    <a:srgbClr val="ffffff"/>
                  </a:solidFill>
                </a:uFill>
                <a:latin typeface="Calibri"/>
              </a:rPr>
              <a:t>Er sah mir bösartig</a:t>
            </a:r>
            <a:r>
              <a:rPr b="1" lang="ru-RU" sz="1600" spc="-1" strike="noStrike">
                <a:solidFill>
                  <a:srgbClr val="000000"/>
                </a:solidFill>
                <a:uFill>
                  <a:solidFill>
                    <a:srgbClr val="ffffff"/>
                  </a:solidFill>
                </a:uFill>
                <a:latin typeface="Calibri"/>
              </a:rPr>
              <a:t> zu </a:t>
            </a:r>
            <a:r>
              <a:rPr b="0" lang="ru-RU" sz="1600" spc="-1" strike="noStrike">
                <a:solidFill>
                  <a:srgbClr val="000000"/>
                </a:solidFill>
                <a:uFill>
                  <a:solidFill>
                    <a:srgbClr val="ffffff"/>
                  </a:solidFill>
                </a:uFill>
                <a:latin typeface="Calibri"/>
              </a:rPr>
              <a:t>und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2. </a:t>
            </a:r>
            <a:r>
              <a:rPr b="0" lang="ru-RU" sz="1600" spc="-1" strike="noStrike">
                <a:solidFill>
                  <a:srgbClr val="000000"/>
                </a:solidFill>
                <a:uFill>
                  <a:solidFill>
                    <a:srgbClr val="ffffff"/>
                  </a:solidFill>
                </a:uFill>
                <a:latin typeface="Calibri"/>
              </a:rPr>
              <a:t>Er sah mich bösartig</a:t>
            </a:r>
            <a:r>
              <a:rPr b="1" lang="ru-RU" sz="1600" spc="-1" strike="noStrike">
                <a:solidFill>
                  <a:srgbClr val="000000"/>
                </a:solidFill>
                <a:uFill>
                  <a:solidFill>
                    <a:srgbClr val="ffffff"/>
                  </a:solidFill>
                </a:uFill>
                <a:latin typeface="Calibri"/>
              </a:rPr>
              <a:t> an </a:t>
            </a:r>
            <a:r>
              <a:rPr b="0" lang="ru-RU" sz="1600" spc="-1" strike="noStrike">
                <a:solidFill>
                  <a:srgbClr val="000000"/>
                </a:solidFill>
                <a:uFill>
                  <a:solidFill>
                    <a:srgbClr val="ffffff"/>
                  </a:solidFill>
                </a:uFill>
                <a:latin typeface="Calibri"/>
              </a:rPr>
              <a:t>und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3. Er sah auf mich bösartig</a:t>
            </a:r>
            <a:r>
              <a:rPr b="1"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und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Einmal betraten ich und meine Schwester </a:t>
            </a:r>
            <a:r>
              <a:rPr b="0" lang="ru-RU" sz="1600" spc="-1" strike="noStrike">
                <a:solidFill>
                  <a:srgbClr val="000000"/>
                </a:solidFill>
                <a:uFill>
                  <a:solidFill>
                    <a:srgbClr val="ffffff"/>
                  </a:solidFill>
                </a:uFill>
                <a:latin typeface="Calibri"/>
              </a:rPr>
              <a:t>das angrenzende Zimmer, in dem Klascha – ein fröhliches Straßenmädchen und die beste Gängerin des Lagers – mit ihren Freundinnen sang.</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  meine Schwester  und ich</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t>
            </a:r>
            <a:r>
              <a:rPr b="0" lang="ru-RU" sz="1600" spc="-1" strike="noStrike">
                <a:solidFill>
                  <a:srgbClr val="000000"/>
                </a:solidFill>
                <a:uFill>
                  <a:solidFill>
                    <a:srgbClr val="ffffff"/>
                  </a:solidFill>
                </a:uFill>
                <a:latin typeface="Calibri"/>
              </a:rPr>
              <a:t>Hab’ Erbarmen, Bürger Kommandant!“ </a:t>
            </a:r>
            <a:r>
              <a:rPr b="1" lang="ru-RU" sz="1600" spc="-1" strike="noStrike">
                <a:solidFill>
                  <a:srgbClr val="000000"/>
                </a:solidFill>
                <a:uFill>
                  <a:solidFill>
                    <a:srgbClr val="ffffff"/>
                  </a:solidFill>
                </a:uFill>
                <a:latin typeface="Calibri"/>
              </a:rPr>
              <a:t>– schluchzten verschiedene dieser erbarmungswürdigen Menschen.</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отсутствие редакции перевода</a:t>
            </a:r>
            <a:r>
              <a:rPr b="1" lang="ru-RU" sz="2400" spc="-1" strike="noStrike">
                <a:solidFill>
                  <a:srgbClr val="000000"/>
                </a:solidFill>
                <a:uFill>
                  <a:solidFill>
                    <a:srgbClr val="ffffff"/>
                  </a:solidFill>
                </a:uFill>
                <a:latin typeface="Calibri"/>
              </a:rPr>
              <a:t>
</a:t>
            </a:r>
            <a:r>
              <a:rPr b="1" i="1" lang="ru-RU" sz="2400" spc="-1" strike="noStrike">
                <a:solidFill>
                  <a:srgbClr val="000000"/>
                </a:solidFill>
                <a:uFill>
                  <a:solidFill>
                    <a:srgbClr val="ffffff"/>
                  </a:solidFill>
                </a:uFill>
                <a:latin typeface="Calibri"/>
              </a:rPr>
              <a:t>Неправильно выбранный темпус </a:t>
            </a:r>
            <a:r>
              <a:rPr b="1" i="1" lang="ru-RU" sz="2400" spc="-1" strike="noStrike">
                <a:solidFill>
                  <a:srgbClr val="000000"/>
                </a:solidFill>
                <a:uFill>
                  <a:solidFill>
                    <a:srgbClr val="ffffff"/>
                  </a:solidFill>
                </a:uFill>
                <a:latin typeface="Calibri"/>
              </a:rPr>
              <a:t>
</a:t>
            </a:r>
            <a:r>
              <a:rPr b="1" i="1" lang="ru-RU" sz="2400" spc="-1" strike="noStrike">
                <a:solidFill>
                  <a:srgbClr val="000000"/>
                </a:solidFill>
                <a:uFill>
                  <a:solidFill>
                    <a:srgbClr val="ffffff"/>
                  </a:solidFill>
                </a:uFill>
                <a:latin typeface="Calibri"/>
              </a:rPr>
              <a:t> (грамматическое время)</a:t>
            </a:r>
            <a:endParaRPr b="0" lang="ru-RU" sz="4400" spc="-1" strike="noStrike">
              <a:solidFill>
                <a:srgbClr val="000000"/>
              </a:solidFill>
              <a:uFill>
                <a:solidFill>
                  <a:srgbClr val="ffffff"/>
                </a:solidFill>
              </a:uFill>
              <a:latin typeface="Calibri"/>
            </a:endParaRPr>
          </a:p>
        </p:txBody>
      </p:sp>
      <p:sp>
        <p:nvSpPr>
          <p:cNvPr id="123" name="TextShape 2"/>
          <p:cNvSpPr txBox="1"/>
          <p:nvPr/>
        </p:nvSpPr>
        <p:spPr>
          <a:xfrm>
            <a:off x="395640" y="1700640"/>
            <a:ext cx="8229240" cy="452556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Спустя несколько дней я шла на работу после обеденного перерыва </a:t>
            </a:r>
            <a:r>
              <a:rPr b="1" lang="ru-RU" sz="1800" spc="-1" strike="noStrike">
                <a:solidFill>
                  <a:srgbClr val="000000"/>
                </a:solidFill>
                <a:uFill>
                  <a:solidFill>
                    <a:srgbClr val="ffffff"/>
                  </a:solidFill>
                </a:uFill>
                <a:latin typeface="Calibri"/>
              </a:rPr>
              <a:t>и видела</a:t>
            </a:r>
            <a:r>
              <a:rPr b="0" lang="ru-RU" sz="1800" spc="-1" strike="noStrike">
                <a:solidFill>
                  <a:srgbClr val="000000"/>
                </a:solidFill>
                <a:uFill>
                  <a:solidFill>
                    <a:srgbClr val="ffffff"/>
                  </a:solidFill>
                </a:uFill>
                <a:latin typeface="Calibri"/>
              </a:rPr>
              <a:t>, как комендант шёл нам навстречу.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Спустя несколько дней я шла на работу после обеденного перерыва и </a:t>
            </a:r>
            <a:r>
              <a:rPr b="1" lang="ru-RU" sz="1800" spc="-1" strike="noStrike">
                <a:solidFill>
                  <a:srgbClr val="000000"/>
                </a:solidFill>
                <a:uFill>
                  <a:solidFill>
                    <a:srgbClr val="ffffff"/>
                  </a:solidFill>
                </a:uFill>
                <a:latin typeface="Calibri"/>
              </a:rPr>
              <a:t>увидела</a:t>
            </a:r>
            <a:r>
              <a:rPr b="0" lang="ru-RU" sz="1800" spc="-1" strike="noStrike">
                <a:solidFill>
                  <a:srgbClr val="000000"/>
                </a:solidFill>
                <a:uFill>
                  <a:solidFill>
                    <a:srgbClr val="ffffff"/>
                  </a:solidFill>
                </a:uFill>
                <a:latin typeface="Calibri"/>
              </a:rPr>
              <a:t>, как комендант шёл нам навстречу.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Plötzlich wandte er sich schroff ab und marschierte langsam weiter – </a:t>
            </a:r>
            <a:r>
              <a:rPr b="1" lang="ru-RU" sz="1800" spc="-1" strike="noStrike">
                <a:solidFill>
                  <a:srgbClr val="000000"/>
                </a:solidFill>
                <a:uFill>
                  <a:solidFill>
                    <a:srgbClr val="ffffff"/>
                  </a:solidFill>
                </a:uFill>
                <a:latin typeface="Calibri"/>
              </a:rPr>
              <a:t>einer der Kommandantur-Gehilfen näherte sich uns.</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Неожиданно </a:t>
            </a:r>
            <a:r>
              <a:rPr b="1" lang="ru-RU" sz="1800" spc="-1" strike="noStrike">
                <a:solidFill>
                  <a:srgbClr val="000000"/>
                </a:solidFill>
                <a:uFill>
                  <a:solidFill>
                    <a:srgbClr val="ffffff"/>
                  </a:solidFill>
                </a:uFill>
                <a:latin typeface="Calibri"/>
              </a:rPr>
              <a:t>он </a:t>
            </a:r>
            <a:r>
              <a:rPr b="1" lang="ru-RU" sz="1800" spc="-1" strike="noStrike" u="sng">
                <a:solidFill>
                  <a:srgbClr val="000000"/>
                </a:solidFill>
                <a:uFill>
                  <a:solidFill>
                    <a:srgbClr val="ffffff"/>
                  </a:solidFill>
                </a:uFill>
                <a:latin typeface="Calibri"/>
              </a:rPr>
              <a:t>повернулся</a:t>
            </a:r>
            <a:r>
              <a:rPr b="1"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и медленно </a:t>
            </a:r>
            <a:r>
              <a:rPr b="1" lang="ru-RU" sz="1800" spc="-1" strike="noStrike" u="sng">
                <a:solidFill>
                  <a:srgbClr val="000000"/>
                </a:solidFill>
                <a:uFill>
                  <a:solidFill>
                    <a:srgbClr val="ffffff"/>
                  </a:solidFill>
                </a:uFill>
                <a:latin typeface="Calibri"/>
              </a:rPr>
              <a:t>удалился</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Один из помощников коменданта приблизился к нам.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Неожиданно </a:t>
            </a:r>
            <a:r>
              <a:rPr b="1" lang="ru-RU" sz="1800" spc="-1" strike="noStrike">
                <a:solidFill>
                  <a:srgbClr val="000000"/>
                </a:solidFill>
                <a:uFill>
                  <a:solidFill>
                    <a:srgbClr val="ffffff"/>
                  </a:solidFill>
                </a:uFill>
                <a:latin typeface="Calibri"/>
              </a:rPr>
              <a:t>он </a:t>
            </a:r>
            <a:r>
              <a:rPr b="1" lang="ru-RU" sz="1800" spc="-1" strike="noStrike" u="sng">
                <a:solidFill>
                  <a:srgbClr val="000000"/>
                </a:solidFill>
                <a:uFill>
                  <a:solidFill>
                    <a:srgbClr val="ffffff"/>
                  </a:solidFill>
                </a:uFill>
                <a:latin typeface="Calibri"/>
              </a:rPr>
              <a:t>развернулся в противоположную сторону</a:t>
            </a:r>
            <a:r>
              <a:rPr b="1"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и стал медленно </a:t>
            </a:r>
            <a:r>
              <a:rPr b="1" lang="ru-RU" sz="1800" spc="-1" strike="noStrike" u="sng">
                <a:solidFill>
                  <a:srgbClr val="000000"/>
                </a:solidFill>
                <a:uFill>
                  <a:solidFill>
                    <a:srgbClr val="ffffff"/>
                  </a:solidFill>
                </a:uFill>
                <a:latin typeface="Calibri"/>
              </a:rPr>
              <a:t>маршировать дальше</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Один из помощников коменданта направился  в нашу сторону.</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Jetzt</a:t>
            </a:r>
            <a:r>
              <a:rPr b="1" lang="ru-RU" sz="1800" spc="-1" strike="noStrike">
                <a:solidFill>
                  <a:srgbClr val="000000"/>
                </a:solidFill>
                <a:uFill>
                  <a:solidFill>
                    <a:srgbClr val="ffffff"/>
                  </a:solidFill>
                </a:uFill>
                <a:latin typeface="Calibri"/>
              </a:rPr>
              <a:t> hörten </a:t>
            </a:r>
            <a:r>
              <a:rPr b="0" lang="ru-RU" sz="1800" spc="-1" strike="noStrike">
                <a:solidFill>
                  <a:srgbClr val="000000"/>
                </a:solidFill>
                <a:uFill>
                  <a:solidFill>
                    <a:srgbClr val="ffffff"/>
                  </a:solidFill>
                </a:uFill>
                <a:latin typeface="Calibri"/>
              </a:rPr>
              <a:t>wir Geschrei.     </a:t>
            </a:r>
            <a:r>
              <a:rPr b="1" lang="ru-RU" sz="1800" spc="-1" strike="noStrike">
                <a:solidFill>
                  <a:srgbClr val="000000"/>
                </a:solidFill>
                <a:uFill>
                  <a:solidFill>
                    <a:srgbClr val="ffffff"/>
                  </a:solidFill>
                </a:uFill>
                <a:latin typeface="Calibri"/>
              </a:rPr>
              <a:t>Сейчас </a:t>
            </a:r>
            <a:r>
              <a:rPr b="0" lang="ru-RU" sz="1800" spc="-1" strike="noStrike">
                <a:solidFill>
                  <a:srgbClr val="000000"/>
                </a:solidFill>
                <a:uFill>
                  <a:solidFill>
                    <a:srgbClr val="ffffff"/>
                  </a:solidFill>
                </a:uFill>
                <a:latin typeface="Calibri"/>
              </a:rPr>
              <a:t>мы</a:t>
            </a:r>
            <a:r>
              <a:rPr b="1" lang="ru-RU" sz="1800" spc="-1" strike="noStrike">
                <a:solidFill>
                  <a:srgbClr val="000000"/>
                </a:solidFill>
                <a:uFill>
                  <a:solidFill>
                    <a:srgbClr val="ffffff"/>
                  </a:solidFill>
                </a:uFill>
                <a:latin typeface="Calibri"/>
              </a:rPr>
              <a:t> слышали </a:t>
            </a:r>
            <a:r>
              <a:rPr b="0" lang="ru-RU" sz="1800" spc="-1" strike="noStrike">
                <a:solidFill>
                  <a:srgbClr val="000000"/>
                </a:solidFill>
                <a:uFill>
                  <a:solidFill>
                    <a:srgbClr val="ffffff"/>
                  </a:solidFill>
                </a:uFill>
                <a:latin typeface="Calibri"/>
              </a:rPr>
              <a:t>крики</a:t>
            </a: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В это мгновение мы услышали крики.</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57200" y="274680"/>
            <a:ext cx="8229240" cy="921600"/>
          </a:xfrm>
          <a:prstGeom prst="rect">
            <a:avLst/>
          </a:prstGeom>
          <a:noFill/>
          <a:ln>
            <a:noFill/>
          </a:ln>
        </p:spPr>
        <p:txBody>
          <a:bodyPr anchor="ctr"/>
          <a:p>
            <a:pPr algn="ctr">
              <a:lnSpc>
                <a:spcPct val="100000"/>
              </a:lnSpc>
            </a:pPr>
            <a:r>
              <a:rPr b="1" lang="ru-RU" sz="1800" spc="-1" strike="noStrike">
                <a:solidFill>
                  <a:srgbClr val="000000"/>
                </a:solidFill>
                <a:uFill>
                  <a:solidFill>
                    <a:srgbClr val="ffffff"/>
                  </a:solidFill>
                </a:uFill>
                <a:latin typeface="Calibri"/>
              </a:rPr>
              <a:t>отсутствие редакции перевода</a:t>
            </a:r>
            <a:r>
              <a:rPr b="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Неправильно выбранный темпус </a:t>
            </a: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 (грамматическое время)</a:t>
            </a:r>
            <a:endParaRPr b="0" lang="ru-RU" sz="4400" spc="-1" strike="noStrike">
              <a:solidFill>
                <a:srgbClr val="000000"/>
              </a:solidFill>
              <a:uFill>
                <a:solidFill>
                  <a:srgbClr val="ffffff"/>
                </a:solidFill>
              </a:uFill>
              <a:latin typeface="Calibri"/>
            </a:endParaRPr>
          </a:p>
        </p:txBody>
      </p:sp>
      <p:sp>
        <p:nvSpPr>
          <p:cNvPr id="125" name="TextShape 2"/>
          <p:cNvSpPr txBox="1"/>
          <p:nvPr/>
        </p:nvSpPr>
        <p:spPr>
          <a:xfrm>
            <a:off x="457200" y="1600200"/>
            <a:ext cx="8229240" cy="4525560"/>
          </a:xfrm>
          <a:prstGeom prst="rect">
            <a:avLst/>
          </a:prstGeom>
          <a:noFill/>
          <a:ln>
            <a:noFill/>
          </a:ln>
        </p:spPr>
        <p:txBody>
          <a:bodyPr/>
          <a:p>
            <a:pPr marL="343080" indent="-342720">
              <a:lnSpc>
                <a:spcPct val="100000"/>
              </a:lnSpc>
            </a:pPr>
            <a:r>
              <a:rPr b="0" i="1" lang="ru-RU" sz="1800" spc="-1" strike="noStrike">
                <a:solidFill>
                  <a:srgbClr val="000000"/>
                </a:solidFill>
                <a:uFill>
                  <a:solidFill>
                    <a:srgbClr val="ffffff"/>
                  </a:solidFill>
                </a:uFill>
                <a:latin typeface="Calibri"/>
              </a:rPr>
              <a:t>Noch viele Jahre lang konnte man über dem Eingang die alte Aufschrift lesen: „Hier wird das Leben versichert.“</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800" spc="-1" strike="noStrike">
                <a:solidFill>
                  <a:srgbClr val="000000"/>
                </a:solidFill>
                <a:uFill>
                  <a:solidFill>
                    <a:srgbClr val="ffffff"/>
                  </a:solidFill>
                </a:uFill>
                <a:latin typeface="Calibri"/>
              </a:rPr>
              <a:t>В течение многих лет над входом можно было прочитать старую надпись: «Здесь застрахована жизнь».</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800" spc="-1" strike="noStrike">
                <a:solidFill>
                  <a:srgbClr val="000000"/>
                </a:solidFill>
                <a:uFill>
                  <a:solidFill>
                    <a:srgbClr val="ffffff"/>
                  </a:solidFill>
                </a:uFill>
                <a:latin typeface="Calibri"/>
              </a:rPr>
              <a:t>Наверху, прежде чем нас </a:t>
            </a:r>
            <a:r>
              <a:rPr b="1" i="1" lang="ru-RU" sz="1800" spc="-1" strike="noStrike">
                <a:solidFill>
                  <a:srgbClr val="000000"/>
                </a:solidFill>
                <a:uFill>
                  <a:solidFill>
                    <a:srgbClr val="ffffff"/>
                  </a:solidFill>
                </a:uFill>
                <a:latin typeface="Calibri"/>
              </a:rPr>
              <a:t>привели</a:t>
            </a:r>
            <a:r>
              <a:rPr b="0" i="1" lang="ru-RU" sz="1800" spc="-1" strike="noStrike">
                <a:solidFill>
                  <a:srgbClr val="000000"/>
                </a:solidFill>
                <a:uFill>
                  <a:solidFill>
                    <a:srgbClr val="ffffff"/>
                  </a:solidFill>
                </a:uFill>
                <a:latin typeface="Calibri"/>
              </a:rPr>
              <a:t> обратно в подвал, мы иногда могли видеть наших сокамерников. Мы </a:t>
            </a:r>
            <a:r>
              <a:rPr b="1" i="1" lang="ru-RU" sz="1800" spc="-1" strike="noStrike">
                <a:solidFill>
                  <a:srgbClr val="000000"/>
                </a:solidFill>
                <a:uFill>
                  <a:solidFill>
                    <a:srgbClr val="ffffff"/>
                  </a:solidFill>
                </a:uFill>
                <a:latin typeface="Calibri"/>
              </a:rPr>
              <a:t>воспользовались</a:t>
            </a:r>
            <a:r>
              <a:rPr b="0" i="1" lang="ru-RU" sz="1800" spc="-1" strike="noStrike">
                <a:solidFill>
                  <a:srgbClr val="000000"/>
                </a:solidFill>
                <a:uFill>
                  <a:solidFill>
                    <a:srgbClr val="ffffff"/>
                  </a:solidFill>
                </a:uFill>
                <a:latin typeface="Calibri"/>
              </a:rPr>
              <a:t> преобладающими в тюрьме беспорядками, чтобы поговорить с нашими знакомыми.</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800" spc="-1" strike="noStrike">
                <a:solidFill>
                  <a:srgbClr val="000000"/>
                </a:solidFill>
                <a:uFill>
                  <a:solidFill>
                    <a:srgbClr val="ffffff"/>
                  </a:solidFill>
                </a:uFill>
                <a:latin typeface="Calibri"/>
              </a:rPr>
              <a:t>Туалет </a:t>
            </a:r>
            <a:r>
              <a:rPr b="1" i="1" lang="ru-RU" sz="1800" spc="-1" strike="noStrike">
                <a:solidFill>
                  <a:srgbClr val="000000"/>
                </a:solidFill>
                <a:uFill>
                  <a:solidFill>
                    <a:srgbClr val="ffffff"/>
                  </a:solidFill>
                </a:uFill>
                <a:latin typeface="Calibri"/>
              </a:rPr>
              <a:t>был</a:t>
            </a:r>
            <a:r>
              <a:rPr b="0" i="1" lang="ru-RU" sz="1800" spc="-1" strike="noStrike">
                <a:solidFill>
                  <a:srgbClr val="000000"/>
                </a:solidFill>
                <a:uFill>
                  <a:solidFill>
                    <a:srgbClr val="ffffff"/>
                  </a:solidFill>
                </a:uFill>
                <a:latin typeface="Calibri"/>
              </a:rPr>
              <a:t> только один, перед ним л</a:t>
            </a:r>
            <a:r>
              <a:rPr b="1" i="1" lang="ru-RU" sz="1800" spc="-1" strike="noStrike">
                <a:solidFill>
                  <a:srgbClr val="000000"/>
                </a:solidFill>
                <a:uFill>
                  <a:solidFill>
                    <a:srgbClr val="ffffff"/>
                  </a:solidFill>
                </a:uFill>
                <a:latin typeface="Calibri"/>
              </a:rPr>
              <a:t>юди выстроились</a:t>
            </a:r>
            <a:r>
              <a:rPr b="0" i="1" lang="ru-RU" sz="1800" spc="-1" strike="noStrike">
                <a:solidFill>
                  <a:srgbClr val="000000"/>
                </a:solidFill>
                <a:uFill>
                  <a:solidFill>
                    <a:srgbClr val="ffffff"/>
                  </a:solidFill>
                </a:uFill>
                <a:latin typeface="Calibri"/>
              </a:rPr>
              <a:t> в длинную шеренгу, ожидая своей очереди. Это </a:t>
            </a:r>
            <a:r>
              <a:rPr b="1" i="1" lang="ru-RU" sz="1800" spc="-1" strike="noStrike">
                <a:solidFill>
                  <a:srgbClr val="000000"/>
                </a:solidFill>
                <a:uFill>
                  <a:solidFill>
                    <a:srgbClr val="ffffff"/>
                  </a:solidFill>
                </a:uFill>
                <a:latin typeface="Calibri"/>
              </a:rPr>
              <a:t>был</a:t>
            </a:r>
            <a:r>
              <a:rPr b="0" i="1" lang="ru-RU" sz="1800" spc="-1" strike="noStrike">
                <a:solidFill>
                  <a:srgbClr val="000000"/>
                </a:solidFill>
                <a:uFill>
                  <a:solidFill>
                    <a:srgbClr val="ffffff"/>
                  </a:solidFill>
                </a:uFill>
                <a:latin typeface="Calibri"/>
              </a:rPr>
              <a:t> своего рода клуб, в котором люди встречались перед этой дверью и могли поговорить друг с другом,</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p>
            <a:pPr algn="ctr">
              <a:lnSpc>
                <a:spcPct val="100000"/>
              </a:lnSpc>
            </a:pPr>
            <a:r>
              <a:rPr b="1" lang="ru-RU" sz="1800" spc="-1" strike="noStrike">
                <a:solidFill>
                  <a:srgbClr val="000000"/>
                </a:solidFill>
                <a:uFill>
                  <a:solidFill>
                    <a:srgbClr val="ffffff"/>
                  </a:solidFill>
                </a:uFill>
                <a:latin typeface="Calibri"/>
              </a:rPr>
              <a:t>отсутствие редакции перевода</a:t>
            </a:r>
            <a:r>
              <a:rPr b="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Неправильно выбранный темпус </a:t>
            </a:r>
            <a:r>
              <a:rPr b="1" i="1" lang="ru-RU" sz="1800" spc="-1" strike="noStrike">
                <a:solidFill>
                  <a:srgbClr val="000000"/>
                </a:solidFill>
                <a:uFill>
                  <a:solidFill>
                    <a:srgbClr val="ffffff"/>
                  </a:solidFill>
                </a:uFill>
                <a:latin typeface="Calibri"/>
              </a:rPr>
              <a:t>
</a:t>
            </a:r>
            <a:r>
              <a:rPr b="1" i="1" lang="ru-RU" sz="1800" spc="-1" strike="noStrike">
                <a:solidFill>
                  <a:srgbClr val="000000"/>
                </a:solidFill>
                <a:uFill>
                  <a:solidFill>
                    <a:srgbClr val="ffffff"/>
                  </a:solidFill>
                </a:uFill>
                <a:latin typeface="Calibri"/>
              </a:rPr>
              <a:t> (грамматическое время)</a:t>
            </a:r>
            <a:endParaRPr b="0" lang="ru-RU" sz="4400" spc="-1" strike="noStrike">
              <a:solidFill>
                <a:srgbClr val="000000"/>
              </a:solidFill>
              <a:uFill>
                <a:solidFill>
                  <a:srgbClr val="ffffff"/>
                </a:solidFill>
              </a:uFill>
              <a:latin typeface="Calibri"/>
            </a:endParaRPr>
          </a:p>
        </p:txBody>
      </p:sp>
      <p:sp>
        <p:nvSpPr>
          <p:cNvPr id="127"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Первые четыре недели я работала в лагерном бюро. Там меня почти все узнали кроме некоторых новеньких, и снова</a:t>
            </a:r>
            <a:r>
              <a:rPr b="1" lang="ru-RU" sz="2000" spc="-1" strike="noStrike">
                <a:solidFill>
                  <a:srgbClr val="000000"/>
                </a:solidFill>
                <a:uFill>
                  <a:solidFill>
                    <a:srgbClr val="ffffff"/>
                  </a:solidFill>
                </a:uFill>
                <a:latin typeface="Calibri"/>
              </a:rPr>
              <a:t> спросили о моих сестрах. </a:t>
            </a:r>
            <a:r>
              <a:rPr b="0" lang="ru-RU" sz="2000" spc="-1" strike="noStrike">
                <a:solidFill>
                  <a:srgbClr val="000000"/>
                </a:solidFill>
                <a:uFill>
                  <a:solidFill>
                    <a:srgbClr val="ffffff"/>
                  </a:solidFill>
                </a:uFill>
                <a:latin typeface="Calibri"/>
              </a:rPr>
              <a:t>(Они имели в виду мою сестру и кузину). Только главный командир, присланный недавно из Москвы, не знал меня.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Dann plötzlich aus einer Seitenstraße hervorstürzende Trupps: „Wer da?“ brüllend.</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Внезапно из переулков </a:t>
            </a:r>
            <a:r>
              <a:rPr b="1" lang="ru-RU" sz="2000" spc="-1" strike="noStrike">
                <a:solidFill>
                  <a:srgbClr val="000000"/>
                </a:solidFill>
                <a:uFill>
                  <a:solidFill>
                    <a:srgbClr val="ffffff"/>
                  </a:solidFill>
                </a:uFill>
                <a:latin typeface="Calibri"/>
              </a:rPr>
              <a:t>появились</a:t>
            </a:r>
            <a:r>
              <a:rPr b="0" lang="ru-RU" sz="2000" spc="-1" strike="noStrike">
                <a:solidFill>
                  <a:srgbClr val="000000"/>
                </a:solidFill>
                <a:uFill>
                  <a:solidFill>
                    <a:srgbClr val="ffffff"/>
                  </a:solidFill>
                </a:uFill>
                <a:latin typeface="Calibri"/>
              </a:rPr>
              <a:t> военные, </a:t>
            </a:r>
            <a:r>
              <a:rPr b="1" lang="ru-RU" sz="2000" spc="-1" strike="noStrike">
                <a:solidFill>
                  <a:srgbClr val="000000"/>
                </a:solidFill>
                <a:uFill>
                  <a:solidFill>
                    <a:srgbClr val="ffffff"/>
                  </a:solidFill>
                </a:uFill>
                <a:latin typeface="Calibri"/>
              </a:rPr>
              <a:t>рычащие</a:t>
            </a:r>
            <a:r>
              <a:rPr b="0" lang="ru-RU" sz="2000" spc="-1" strike="noStrike">
                <a:solidFill>
                  <a:srgbClr val="000000"/>
                </a:solidFill>
                <a:uFill>
                  <a:solidFill>
                    <a:srgbClr val="ffffff"/>
                  </a:solidFill>
                </a:uFill>
                <a:latin typeface="Calibri"/>
              </a:rPr>
              <a:t>: «Кто здесь?»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ПРЕДАТЕЛИ — ПЕРЕЛАГАТЕЛИ:  отсутствие редакции перевода</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29"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Спустя несколько дней я шла на работу после обеденного перерыва и видела, как комендант шёл нам навстречу. Его сопровождали оба его помощника, шеф внутреннего караула и офицер Красной армии. Наш комендант любил показываться во всем своём великолепии. –  Я не знала, что на меня наехало – вероятно, это погода сделала меня такой смелой. Я приблизилась к нему и смиренноспросила, могу ли я поговорить с ним 2 минуты. Он милостиво кивнул.</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2000" spc="-1" strike="noStrike">
                <a:solidFill>
                  <a:srgbClr val="000000"/>
                </a:solidFill>
                <a:uFill>
                  <a:solidFill>
                    <a:srgbClr val="ffffff"/>
                  </a:solidFill>
                </a:uFill>
                <a:latin typeface="Calibri"/>
              </a:rPr>
              <a:t>Правильно:</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2000" spc="-1" strike="noStrike">
                <a:solidFill>
                  <a:srgbClr val="000000"/>
                </a:solidFill>
                <a:uFill>
                  <a:solidFill>
                    <a:srgbClr val="ffffff"/>
                  </a:solidFill>
                </a:uFill>
                <a:latin typeface="Calibri"/>
              </a:rPr>
              <a:t>Я увидела </a:t>
            </a:r>
            <a:r>
              <a:rPr b="0" lang="ru-RU" sz="2000" spc="-1" strike="noStrike">
                <a:solidFill>
                  <a:srgbClr val="000000"/>
                </a:solidFill>
                <a:uFill>
                  <a:solidFill>
                    <a:srgbClr val="ffffff"/>
                  </a:solidFill>
                </a:uFill>
                <a:latin typeface="Calibri"/>
              </a:rPr>
              <a:t>вместо</a:t>
            </a:r>
            <a:r>
              <a:rPr b="1" lang="ru-RU" sz="2000" spc="-1" strike="noStrike">
                <a:solidFill>
                  <a:srgbClr val="000000"/>
                </a:solidFill>
                <a:uFill>
                  <a:solidFill>
                    <a:srgbClr val="ffffff"/>
                  </a:solidFill>
                </a:uFill>
                <a:latin typeface="Calibri"/>
              </a:rPr>
              <a:t> видела</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2000" spc="-1" strike="noStrike">
                <a:solidFill>
                  <a:srgbClr val="000000"/>
                </a:solidFill>
                <a:uFill>
                  <a:solidFill>
                    <a:srgbClr val="ffffff"/>
                  </a:solidFill>
                </a:uFill>
                <a:latin typeface="Calibri"/>
              </a:rPr>
              <a:t>Я не знаю, что на меня нашло (</a:t>
            </a:r>
            <a:r>
              <a:rPr b="0" lang="ru-RU" sz="2000" spc="-1" strike="noStrike">
                <a:solidFill>
                  <a:srgbClr val="000000"/>
                </a:solidFill>
                <a:uFill>
                  <a:solidFill>
                    <a:srgbClr val="ffffff"/>
                  </a:solidFill>
                </a:uFill>
                <a:latin typeface="Calibri"/>
              </a:rPr>
              <a:t>вместо</a:t>
            </a:r>
            <a:r>
              <a:rPr b="1" lang="ru-RU" sz="2000" spc="-1" strike="noStrike">
                <a:solidFill>
                  <a:srgbClr val="000000"/>
                </a:solidFill>
                <a:uFill>
                  <a:solidFill>
                    <a:srgbClr val="ffffff"/>
                  </a:solidFill>
                </a:uFill>
                <a:latin typeface="Calibri"/>
              </a:rPr>
              <a:t>  что на меня наехало);</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2000" spc="-1" strike="noStrike">
                <a:solidFill>
                  <a:srgbClr val="000000"/>
                </a:solidFill>
                <a:uFill>
                  <a:solidFill>
                    <a:srgbClr val="ffffff"/>
                  </a:solidFill>
                </a:uFill>
                <a:latin typeface="Calibri"/>
              </a:rPr>
              <a:t>Я </a:t>
            </a:r>
            <a:r>
              <a:rPr b="1" i="1" lang="ru-RU" sz="2000" spc="-1" strike="noStrike">
                <a:solidFill>
                  <a:srgbClr val="000000"/>
                </a:solidFill>
                <a:uFill>
                  <a:solidFill>
                    <a:srgbClr val="ffffff"/>
                  </a:solidFill>
                </a:uFill>
                <a:latin typeface="Calibri"/>
              </a:rPr>
              <a:t>подошла</a:t>
            </a:r>
            <a:r>
              <a:rPr b="1" lang="ru-RU" sz="2000" spc="-1" strike="noStrike">
                <a:solidFill>
                  <a:srgbClr val="000000"/>
                </a:solidFill>
                <a:uFill>
                  <a:solidFill>
                    <a:srgbClr val="ffffff"/>
                  </a:solidFill>
                </a:uFill>
                <a:latin typeface="Calibri"/>
              </a:rPr>
              <a:t> к нему</a:t>
            </a:r>
            <a:r>
              <a:rPr b="0" lang="ru-RU" sz="2000" spc="-1" strike="noStrike">
                <a:solidFill>
                  <a:srgbClr val="000000"/>
                </a:solidFill>
                <a:uFill>
                  <a:solidFill>
                    <a:srgbClr val="ffffff"/>
                  </a:solidFill>
                </a:uFill>
                <a:latin typeface="Calibri"/>
              </a:rPr>
              <a:t> вместо </a:t>
            </a:r>
            <a:r>
              <a:rPr b="1" lang="ru-RU" sz="2000" spc="-1" strike="noStrike">
                <a:solidFill>
                  <a:srgbClr val="000000"/>
                </a:solidFill>
                <a:uFill>
                  <a:solidFill>
                    <a:srgbClr val="ffffff"/>
                  </a:solidFill>
                </a:uFill>
                <a:latin typeface="Calibri"/>
              </a:rPr>
              <a:t>Я приблизилась к нему</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Er nickte gnädig. Он благосклонно кивнул головой  в знак согласия вместо «милостиво кивнул».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1475640" y="274680"/>
            <a:ext cx="7210800" cy="561600"/>
          </a:xfrm>
          <a:prstGeom prst="rect">
            <a:avLst/>
          </a:prstGeom>
          <a:noFill/>
          <a:ln>
            <a:noFill/>
          </a:ln>
        </p:spPr>
        <p:txBody>
          <a:bodyPr anchor="ctr"/>
          <a:p>
            <a:pPr algn="ctr">
              <a:lnSpc>
                <a:spcPct val="100000"/>
              </a:lnSpc>
            </a:pPr>
            <a:r>
              <a:rPr b="1" lang="ru-RU" sz="2800" spc="-1" strike="noStrike">
                <a:solidFill>
                  <a:srgbClr val="000000"/>
                </a:solidFill>
                <a:uFill>
                  <a:solidFill>
                    <a:srgbClr val="ffffff"/>
                  </a:solidFill>
                </a:uFill>
                <a:latin typeface="Calibri"/>
              </a:rPr>
              <a:t>
</a:t>
            </a:r>
            <a:r>
              <a:rPr b="1" lang="ru-RU" sz="2800" spc="-1" strike="noStrike">
                <a:solidFill>
                  <a:srgbClr val="000000"/>
                </a:solidFill>
                <a:uFill>
                  <a:solidFill>
                    <a:srgbClr val="ffffff"/>
                  </a:solidFill>
                </a:uFill>
                <a:latin typeface="Calibri"/>
              </a:rPr>
              <a:t>
</a:t>
            </a:r>
            <a:r>
              <a:rPr b="1" lang="ru-RU" sz="2800" spc="-1" strike="noStrike">
                <a:solidFill>
                  <a:srgbClr val="000000"/>
                </a:solidFill>
                <a:uFill>
                  <a:solidFill>
                    <a:srgbClr val="ffffff"/>
                  </a:solidFill>
                </a:uFill>
                <a:latin typeface="Calibri"/>
              </a:rPr>
              <a:t>
</a:t>
            </a:r>
            <a:r>
              <a:rPr b="1" lang="ru-RU" sz="2800" spc="-1" strike="noStrike">
                <a:solidFill>
                  <a:srgbClr val="000000"/>
                </a:solidFill>
                <a:uFill>
                  <a:solidFill>
                    <a:srgbClr val="ffffff"/>
                  </a:solidFill>
                </a:uFill>
                <a:latin typeface="Calibri"/>
              </a:rPr>
              <a:t>Неправильно выбранное  соответствие</a:t>
            </a:r>
            <a:r>
              <a:rPr b="0" lang="ru-RU" sz="4400" spc="-1" strike="noStrike">
                <a:solidFill>
                  <a:srgbClr val="000000"/>
                </a:solidFill>
                <a:uFill>
                  <a:solidFill>
                    <a:srgbClr val="ffffff"/>
                  </a:solidFill>
                </a:uFill>
                <a:latin typeface="Calibri"/>
              </a:rPr>
              <a:t>
</a:t>
            </a:r>
            <a:r>
              <a:rPr b="1" lang="ru-RU" sz="4400" spc="-1" strike="noStrike">
                <a:solidFill>
                  <a:srgbClr val="000000"/>
                </a:solidFill>
                <a:uFill>
                  <a:solidFill>
                    <a:srgbClr val="ffffff"/>
                  </a:solidFill>
                </a:uFill>
                <a:latin typeface="Calibri"/>
              </a:rPr>
              <a:t>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31" name="TextShape 2"/>
          <p:cNvSpPr txBox="1"/>
          <p:nvPr/>
        </p:nvSpPr>
        <p:spPr>
          <a:xfrm>
            <a:off x="1403640" y="908640"/>
            <a:ext cx="7282800" cy="521712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Unser Kommandant machte einen etwas nervösen Eindruck: es könnte so einiges Unangenehme, Missfällige ruchbar werden, z.b. unser Mittagessen, das aus Würmern bestand (wahrscheinlich hatte er das für unsere Verpflegung bestimmte Geld für sich selbst verbraucht), oder die Behandlung der Gefangenen im Baracke Nummer 8, -- als das </a:t>
            </a:r>
            <a:r>
              <a:rPr b="1" i="1" lang="ru-RU" sz="1600" spc="-1" strike="noStrike" u="sng">
                <a:solidFill>
                  <a:srgbClr val="000000"/>
                </a:solidFill>
                <a:uFill>
                  <a:solidFill>
                    <a:srgbClr val="ffffff"/>
                  </a:solidFill>
                </a:uFill>
                <a:latin typeface="Calibri"/>
              </a:rPr>
              <a:t>konnte peinlich werden</a:t>
            </a:r>
            <a:r>
              <a:rPr b="0" lang="ru-RU" sz="1600" spc="-1" strike="noStrike">
                <a:solidFill>
                  <a:srgbClr val="000000"/>
                </a:solidFill>
                <a:uFill>
                  <a:solidFill>
                    <a:srgbClr val="ffffff"/>
                  </a:solidFill>
                </a:uFill>
                <a:latin typeface="Calibri"/>
              </a:rPr>
              <a:t>. Der Kommandant lud alle, deren Klagen er fürchtete, einzeln vor. Eines Tages wurde ich zu ihm gebracht. Er saß sehr </a:t>
            </a:r>
            <a:r>
              <a:rPr b="1" i="1" lang="ru-RU" sz="1600" spc="-1" strike="noStrike" u="sng">
                <a:solidFill>
                  <a:srgbClr val="000000"/>
                </a:solidFill>
                <a:uFill>
                  <a:solidFill>
                    <a:srgbClr val="ffffff"/>
                  </a:solidFill>
                </a:uFill>
                <a:latin typeface="Calibri"/>
              </a:rPr>
              <a:t>gelassen und würdevoll</a:t>
            </a:r>
            <a:r>
              <a:rPr b="0" lang="ru-RU" sz="1600" spc="-1" strike="noStrike">
                <a:solidFill>
                  <a:srgbClr val="000000"/>
                </a:solidFill>
                <a:uFill>
                  <a:solidFill>
                    <a:srgbClr val="ffffff"/>
                  </a:solidFill>
                </a:uFill>
                <a:latin typeface="Calibri"/>
              </a:rPr>
              <a:t> an seinem Tisch, während ich zwischen zwei Wärtern auf der Schwelle stand.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Наш комендант производил несколько нервное впечатление: это раскрыло бы некоторые неприятные события, например, наш обед, который состоял из червей (вероятно, он </a:t>
            </a:r>
            <a:r>
              <a:rPr b="1" lang="ru-RU" sz="1600" spc="-1" strike="noStrike">
                <a:solidFill>
                  <a:srgbClr val="000000"/>
                </a:solidFill>
                <a:uFill>
                  <a:solidFill>
                    <a:srgbClr val="ffffff"/>
                  </a:solidFill>
                </a:uFill>
                <a:latin typeface="Calibri"/>
              </a:rPr>
              <a:t>израсходовал о</a:t>
            </a:r>
            <a:r>
              <a:rPr b="0" lang="ru-RU" sz="1600" spc="-1" strike="noStrike">
                <a:solidFill>
                  <a:srgbClr val="000000"/>
                </a:solidFill>
                <a:uFill>
                  <a:solidFill>
                    <a:srgbClr val="ffffff"/>
                  </a:solidFill>
                </a:uFill>
                <a:latin typeface="Calibri"/>
              </a:rPr>
              <a:t>пределенные для нашего продовольственного снабжения деньги на себя самого), или обращение с заключенными в бараке номер 8, --</a:t>
            </a:r>
            <a:r>
              <a:rPr b="1" lang="ru-RU" sz="1600" spc="-1" strike="noStrike">
                <a:solidFill>
                  <a:srgbClr val="000000"/>
                </a:solidFill>
                <a:uFill>
                  <a:solidFill>
                    <a:srgbClr val="ffffff"/>
                  </a:solidFill>
                </a:uFill>
                <a:latin typeface="Calibri"/>
              </a:rPr>
              <a:t> это могло быть неловким. </a:t>
            </a:r>
            <a:r>
              <a:rPr b="0" lang="ru-RU" sz="1600" spc="-1" strike="noStrike">
                <a:solidFill>
                  <a:srgbClr val="000000"/>
                </a:solidFill>
                <a:uFill>
                  <a:solidFill>
                    <a:srgbClr val="ffffff"/>
                  </a:solidFill>
                </a:uFill>
                <a:latin typeface="Calibri"/>
              </a:rPr>
              <a:t>Комендант вызывал всех, чьих жалоб он боялся, по отдельности. Однажды меня привели к нему. Он сидел за столом очень </a:t>
            </a:r>
            <a:r>
              <a:rPr b="1" lang="ru-RU" sz="1600" spc="-1" strike="noStrike">
                <a:solidFill>
                  <a:srgbClr val="000000"/>
                </a:solidFill>
                <a:uFill>
                  <a:solidFill>
                    <a:srgbClr val="ffffff"/>
                  </a:solidFill>
                </a:uFill>
                <a:latin typeface="Calibri"/>
              </a:rPr>
              <a:t>свободно и достойно, </a:t>
            </a:r>
            <a:r>
              <a:rPr b="0" lang="ru-RU" sz="1600" spc="-1" strike="noStrike">
                <a:solidFill>
                  <a:srgbClr val="000000"/>
                </a:solidFill>
                <a:uFill>
                  <a:solidFill>
                    <a:srgbClr val="ffffff"/>
                  </a:solidFill>
                </a:uFill>
                <a:latin typeface="Calibri"/>
              </a:rPr>
              <a:t>в то время как я стоял между двумя смотрителями на пороге.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r>
              <a:rPr b="1" lang="ru-RU" sz="1600" spc="-1" strike="noStrike">
                <a:solidFill>
                  <a:srgbClr val="000000"/>
                </a:solidFill>
                <a:uFill>
                  <a:solidFill>
                    <a:srgbClr val="ffffff"/>
                  </a:solidFill>
                </a:uFill>
                <a:latin typeface="Calibri"/>
              </a:rPr>
              <a:t>Правильно: здесь: </a:t>
            </a:r>
            <a:r>
              <a:rPr b="1" i="1" lang="ru-RU" sz="1600" spc="-1" strike="noStrike" u="sng">
                <a:solidFill>
                  <a:srgbClr val="000000"/>
                </a:solidFill>
                <a:uFill>
                  <a:solidFill>
                    <a:srgbClr val="ffffff"/>
                  </a:solidFill>
                </a:uFill>
                <a:latin typeface="Calibri"/>
              </a:rPr>
              <a:t>он мог быть иметь неприятности</a:t>
            </a:r>
            <a:r>
              <a:rPr b="1"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вместо</a:t>
            </a:r>
            <a:r>
              <a:rPr b="1" lang="ru-RU" sz="1600" spc="-1" strike="noStrike">
                <a:solidFill>
                  <a:srgbClr val="000000"/>
                </a:solidFill>
                <a:uFill>
                  <a:solidFill>
                    <a:srgbClr val="ffffff"/>
                  </a:solidFill>
                </a:uFill>
                <a:latin typeface="Calibri"/>
              </a:rPr>
              <a:t> </a:t>
            </a:r>
            <a:r>
              <a:rPr b="1" i="1" lang="ru-RU" sz="1600" spc="-1" strike="noStrike" u="sng">
                <a:solidFill>
                  <a:srgbClr val="000000"/>
                </a:solidFill>
                <a:uFill>
                  <a:solidFill>
                    <a:srgbClr val="ffffff"/>
                  </a:solidFill>
                </a:uFill>
                <a:latin typeface="Calibri"/>
              </a:rPr>
              <a:t>это могло быть неловким.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r>
              <a:rPr b="1" lang="ru-RU" sz="1600" spc="-1" strike="noStrike">
                <a:solidFill>
                  <a:srgbClr val="000000"/>
                </a:solidFill>
                <a:uFill>
                  <a:solidFill>
                    <a:srgbClr val="ffffff"/>
                  </a:solidFill>
                </a:uFill>
                <a:latin typeface="Calibri"/>
              </a:rPr>
              <a:t>Правильно: </a:t>
            </a:r>
            <a:r>
              <a:rPr b="0" lang="ru-RU" sz="1600" spc="-1" strike="noStrike">
                <a:solidFill>
                  <a:srgbClr val="000000"/>
                </a:solidFill>
                <a:uFill>
                  <a:solidFill>
                    <a:srgbClr val="ffffff"/>
                  </a:solidFill>
                </a:uFill>
                <a:latin typeface="Calibri"/>
              </a:rPr>
              <a:t> он сидел за столом и </a:t>
            </a:r>
            <a:r>
              <a:rPr b="1" i="1" lang="ru-RU" sz="1600" spc="-1" strike="noStrike" u="sng">
                <a:solidFill>
                  <a:srgbClr val="000000"/>
                </a:solidFill>
                <a:uFill>
                  <a:solidFill>
                    <a:srgbClr val="ffffff"/>
                  </a:solidFill>
                </a:uFill>
                <a:latin typeface="Calibri"/>
              </a:rPr>
              <a:t>держался небрежно и напыщенно</a:t>
            </a:r>
            <a:r>
              <a:rPr b="0" lang="ru-RU" sz="1600" spc="-1" strike="noStrike">
                <a:solidFill>
                  <a:srgbClr val="000000"/>
                </a:solidFill>
                <a:uFill>
                  <a:solidFill>
                    <a:srgbClr val="ffffff"/>
                  </a:solidFill>
                </a:uFill>
                <a:latin typeface="Calibri"/>
              </a:rPr>
              <a:t>  вместо</a:t>
            </a:r>
            <a:r>
              <a:rPr b="1" i="1" lang="ru-RU" sz="1600" spc="-1" strike="noStrike" u="sng">
                <a:solidFill>
                  <a:srgbClr val="000000"/>
                </a:solidFill>
                <a:uFill>
                  <a:solidFill>
                    <a:srgbClr val="ffffff"/>
                  </a:solidFill>
                </a:uFill>
                <a:latin typeface="Calibri"/>
              </a:rPr>
              <a:t>  сидел  свободно и достойно</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1547640" y="274680"/>
            <a:ext cx="7138800" cy="489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Неправильно выбранное  соответствие</a:t>
            </a:r>
            <a:endParaRPr b="0" lang="ru-RU" sz="4400" spc="-1" strike="noStrike">
              <a:solidFill>
                <a:srgbClr val="000000"/>
              </a:solidFill>
              <a:uFill>
                <a:solidFill>
                  <a:srgbClr val="ffffff"/>
                </a:solidFill>
              </a:uFill>
              <a:latin typeface="Calibri"/>
            </a:endParaRPr>
          </a:p>
        </p:txBody>
      </p:sp>
      <p:sp>
        <p:nvSpPr>
          <p:cNvPr id="133" name="TextShape 2"/>
          <p:cNvSpPr txBox="1"/>
          <p:nvPr/>
        </p:nvSpPr>
        <p:spPr>
          <a:xfrm>
            <a:off x="1331640" y="908640"/>
            <a:ext cx="7354800" cy="521712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Я думала : где я, было ли когда-то что-то вроде революции, </a:t>
            </a:r>
            <a:r>
              <a:rPr b="1" lang="ru-RU" sz="1600" spc="-1" strike="noStrike">
                <a:solidFill>
                  <a:srgbClr val="000000"/>
                </a:solidFill>
                <a:uFill>
                  <a:solidFill>
                    <a:srgbClr val="ffffff"/>
                  </a:solidFill>
                </a:uFill>
                <a:latin typeface="Calibri"/>
              </a:rPr>
              <a:t>пленников</a:t>
            </a:r>
            <a:r>
              <a:rPr b="0" lang="ru-RU" sz="1600" spc="-1" strike="noStrike">
                <a:solidFill>
                  <a:srgbClr val="000000"/>
                </a:solidFill>
                <a:uFill>
                  <a:solidFill>
                    <a:srgbClr val="ffffff"/>
                  </a:solidFill>
                </a:uFill>
                <a:latin typeface="Calibri"/>
              </a:rPr>
              <a:t>, казней?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Zum Schluß ließen sie sich von unserer alten Köchin zwei große Mehlsäcke geben und stopften diese mit Briefen, Photos, Tagebüchern, überhaupt mit allem voll, was sie an </a:t>
            </a:r>
            <a:r>
              <a:rPr b="1" lang="ru-RU" sz="1600" spc="-1" strike="noStrike">
                <a:solidFill>
                  <a:srgbClr val="000000"/>
                </a:solidFill>
                <a:uFill>
                  <a:solidFill>
                    <a:srgbClr val="ffffff"/>
                  </a:solidFill>
                </a:uFill>
                <a:latin typeface="Calibri"/>
              </a:rPr>
              <a:t>Geschriebenem</a:t>
            </a:r>
            <a:r>
              <a:rPr b="0" lang="ru-RU" sz="1600" spc="-1" strike="noStrike">
                <a:solidFill>
                  <a:srgbClr val="000000"/>
                </a:solidFill>
                <a:uFill>
                  <a:solidFill>
                    <a:srgbClr val="ffffff"/>
                  </a:solidFill>
                </a:uFill>
                <a:latin typeface="Calibri"/>
              </a:rPr>
              <a:t> vorfanden.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Они показали ордер на обыск. Это длилось около семи часов. Картины были вытащены из рам, обои сорваны, повсюду трещины – воистину служащие были полны рвения, исполняя свой долг. Напоследок они взяли у нашей старой кухарки два больших зерновых мешка и набили их письмами, фотографиями, старыми дневниками – всю найденную</a:t>
            </a:r>
            <a:r>
              <a:rPr b="1" lang="ru-RU" sz="1600" spc="-1" strike="noStrike">
                <a:solidFill>
                  <a:srgbClr val="000000"/>
                </a:solidFill>
                <a:uFill>
                  <a:solidFill>
                    <a:srgbClr val="ffffff"/>
                  </a:solidFill>
                </a:uFill>
                <a:latin typeface="Calibri"/>
              </a:rPr>
              <a:t> рукопись.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Es war im dritten Stockwerk, und ich sah nicht ein, warum ich hinausstürzen und mir das </a:t>
            </a:r>
            <a:r>
              <a:rPr b="1" lang="ru-RU" sz="1600" spc="-1" strike="noStrike">
                <a:solidFill>
                  <a:srgbClr val="000000"/>
                </a:solidFill>
                <a:uFill>
                  <a:solidFill>
                    <a:srgbClr val="ffffff"/>
                  </a:solidFill>
                </a:uFill>
                <a:latin typeface="Calibri"/>
              </a:rPr>
              <a:t>Genick auf der Straße brechen sollte.</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и я не  понимала, почему они хотели, чтобы я упала на улицу и с</a:t>
            </a:r>
            <a:r>
              <a:rPr b="1" lang="ru-RU" sz="1600" spc="-1" strike="noStrike">
                <a:solidFill>
                  <a:srgbClr val="000000"/>
                </a:solidFill>
                <a:uFill>
                  <a:solidFill>
                    <a:srgbClr val="ffffff"/>
                  </a:solidFill>
                </a:uFill>
                <a:latin typeface="Calibri"/>
              </a:rPr>
              <a:t>ломала себе затылок.</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Eine Woche später sah ich die</a:t>
            </a:r>
            <a:r>
              <a:rPr b="1" lang="ru-RU" sz="1600" spc="-1" strike="noStrike">
                <a:solidFill>
                  <a:srgbClr val="000000"/>
                </a:solidFill>
                <a:uFill>
                  <a:solidFill>
                    <a:srgbClr val="ffffff"/>
                  </a:solidFill>
                </a:uFill>
                <a:latin typeface="Calibri"/>
              </a:rPr>
              <a:t> Handschrift </a:t>
            </a:r>
            <a:r>
              <a:rPr b="0" lang="ru-RU" sz="1600" spc="-1" strike="noStrike">
                <a:solidFill>
                  <a:srgbClr val="000000"/>
                </a:solidFill>
                <a:uFill>
                  <a:solidFill>
                    <a:srgbClr val="ffffff"/>
                  </a:solidFill>
                </a:uFill>
                <a:latin typeface="Calibri"/>
              </a:rPr>
              <a:t>meiner Schwester auf der Liste der Sachen, die sie mir mit Lebensmitteln geschickt hatte.</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Неделю спустя я увидела рукопись моей сестры в списке вещей, которые она отправила мне с едой.</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457200" y="274680"/>
            <a:ext cx="8229240" cy="12960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pic>
        <p:nvPicPr>
          <p:cNvPr id="53" name="Picture 2" descr=""/>
          <p:cNvPicPr/>
          <p:nvPr/>
        </p:nvPicPr>
        <p:blipFill>
          <a:blip r:embed="rId1"/>
          <a:stretch/>
        </p:blipFill>
        <p:spPr>
          <a:xfrm>
            <a:off x="5292000" y="1820880"/>
            <a:ext cx="2756520" cy="3675600"/>
          </a:xfrm>
          <a:prstGeom prst="rect">
            <a:avLst/>
          </a:prstGeom>
          <a:ln>
            <a:noFill/>
          </a:ln>
        </p:spPr>
      </p:pic>
      <p:pic>
        <p:nvPicPr>
          <p:cNvPr id="54" name="Picture 3" descr=""/>
          <p:cNvPicPr/>
          <p:nvPr/>
        </p:nvPicPr>
        <p:blipFill>
          <a:blip r:embed="rId2"/>
          <a:stretch/>
        </p:blipFill>
        <p:spPr>
          <a:xfrm>
            <a:off x="1367640" y="527400"/>
            <a:ext cx="3780000" cy="50414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57200" y="274680"/>
            <a:ext cx="8229240" cy="345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Неправильно выбранное  соответствие</a:t>
            </a:r>
            <a:endParaRPr b="0" lang="ru-RU" sz="4400" spc="-1" strike="noStrike">
              <a:solidFill>
                <a:srgbClr val="000000"/>
              </a:solidFill>
              <a:uFill>
                <a:solidFill>
                  <a:srgbClr val="ffffff"/>
                </a:solidFill>
              </a:uFill>
              <a:latin typeface="Calibri"/>
            </a:endParaRPr>
          </a:p>
        </p:txBody>
      </p:sp>
      <p:sp>
        <p:nvSpPr>
          <p:cNvPr id="135" name="TextShape 2"/>
          <p:cNvSpPr txBox="1"/>
          <p:nvPr/>
        </p:nvSpPr>
        <p:spPr>
          <a:xfrm>
            <a:off x="1331640" y="620640"/>
            <a:ext cx="7354800" cy="5505120"/>
          </a:xfrm>
          <a:prstGeom prst="rect">
            <a:avLst/>
          </a:prstGeom>
          <a:noFill/>
          <a:ln>
            <a:noFill/>
          </a:ln>
        </p:spPr>
        <p:txBody>
          <a:bodyPr/>
          <a:p>
            <a:pPr>
              <a:lnSpc>
                <a:spcPct val="100000"/>
              </a:lnSpc>
            </a:pPr>
            <a:endParaRPr b="0" lang="ru-RU" sz="3200" spc="-1" strike="noStrike">
              <a:solidFill>
                <a:srgbClr val="000000"/>
              </a:solidFill>
              <a:uFill>
                <a:solidFill>
                  <a:srgbClr val="ffffff"/>
                </a:solidFill>
              </a:uFill>
              <a:latin typeface="Calibri"/>
            </a:endParaRPr>
          </a:p>
          <a:p>
            <a:pPr>
              <a:lnSpc>
                <a:spcPct val="100000"/>
              </a:lnSpc>
            </a:pPr>
            <a:r>
              <a:rPr b="0" lang="ru-RU" sz="1600" spc="-1" strike="noStrike">
                <a:solidFill>
                  <a:srgbClr val="000000"/>
                </a:solidFill>
                <a:uFill>
                  <a:solidFill>
                    <a:srgbClr val="ffffff"/>
                  </a:solidFill>
                </a:uFill>
                <a:latin typeface="Calibri"/>
              </a:rPr>
              <a:t>Ich sah Wanjka-Schuba erst 2 Monate später.</a:t>
            </a:r>
            <a:r>
              <a:rPr b="1"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Er war eine wichtige Persönlichkeit auf Solowki geworden – Kommandant der Strafzellen. </a:t>
            </a:r>
            <a:r>
              <a:rPr b="1" lang="ru-RU" sz="1600" spc="-1" strike="noStrike">
                <a:solidFill>
                  <a:srgbClr val="000000"/>
                </a:solidFill>
                <a:uFill>
                  <a:solidFill>
                    <a:srgbClr val="ffffff"/>
                  </a:solidFill>
                </a:uFill>
                <a:latin typeface="Calibri"/>
              </a:rPr>
              <a:t>Wehe dem, der zu ihm kam! Da müssten seine früheren Reife- und Berufsgenossen ihre Rente gegen ihn in doppelt strenger Haft büßen. </a:t>
            </a:r>
            <a:r>
              <a:rPr b="0" lang="ru-RU" sz="1600" spc="-1" strike="noStrike">
                <a:solidFill>
                  <a:srgbClr val="000000"/>
                </a:solidFill>
                <a:uFill>
                  <a:solidFill>
                    <a:srgbClr val="ffffff"/>
                  </a:solidFill>
                </a:uFill>
                <a:latin typeface="Calibri"/>
              </a:rPr>
              <a:t>Ich traf ihn einmal in der Kommandantur. </a:t>
            </a:r>
            <a:endParaRPr b="0" lang="ru-RU" sz="3200" spc="-1" strike="noStrike">
              <a:solidFill>
                <a:srgbClr val="000000"/>
              </a:solidFill>
              <a:uFill>
                <a:solidFill>
                  <a:srgbClr val="ffffff"/>
                </a:solidFill>
              </a:uFill>
              <a:latin typeface="Calibri"/>
            </a:endParaRPr>
          </a:p>
          <a:p>
            <a:pPr>
              <a:lnSpc>
                <a:spcPct val="100000"/>
              </a:lnSpc>
            </a:pPr>
            <a:r>
              <a:rPr b="0" lang="ru-RU" sz="1600" spc="-1" strike="noStrike">
                <a:solidFill>
                  <a:srgbClr val="000000"/>
                </a:solidFill>
                <a:uFill>
                  <a:solidFill>
                    <a:srgbClr val="ffffff"/>
                  </a:solidFill>
                </a:uFill>
                <a:latin typeface="Calibri"/>
              </a:rPr>
              <a:t>Перевод студентов:</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Я увидела Ваньку-Шубу лишь 2 месяца спустя. Он стал важной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личностью на Соловках – комендантом штрафных камер. Больно было</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тем, кто приходил к нему! Его бывшие товарищи и коллеги должны</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были бы заплатить свою пенсию ему в двойном размере, находясь под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более строгим заключением.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1600" spc="-1" strike="noStrike">
                <a:solidFill>
                  <a:srgbClr val="000000"/>
                </a:solidFill>
                <a:uFill>
                  <a:solidFill>
                    <a:srgbClr val="ffffff"/>
                  </a:solidFill>
                </a:uFill>
                <a:latin typeface="Calibri"/>
              </a:rPr>
              <a:t>Правильно: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Я увидела Ваньку-Шубу лишь 2 месяца спустя. Он стал важной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личностью на Соловках – комендантом штрафных камер. Плохо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приходилось тому, кто попадал в его руки! Его бывшие подельники,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знавшие его в период уже раннего или зрелого становления бандитом,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должны </a:t>
            </a:r>
            <a:r>
              <a:rPr b="1" lang="ru-RU" sz="1600" spc="-1" strike="noStrike">
                <a:solidFill>
                  <a:srgbClr val="000000"/>
                </a:solidFill>
                <a:uFill>
                  <a:solidFill>
                    <a:srgbClr val="ffffff"/>
                  </a:solidFill>
                </a:uFill>
                <a:latin typeface="Calibri"/>
              </a:rPr>
              <a:t>были были отрабатывать свои долги перед ним в двойном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размере, находясь под более строгим заключением.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1619640" y="274680"/>
            <a:ext cx="7066800" cy="114264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Неправильно выбранное  соответствие</a:t>
            </a:r>
            <a:endParaRPr b="0" lang="ru-RU" sz="4400" spc="-1" strike="noStrike">
              <a:solidFill>
                <a:srgbClr val="000000"/>
              </a:solidFill>
              <a:uFill>
                <a:solidFill>
                  <a:srgbClr val="ffffff"/>
                </a:solidFill>
              </a:uFill>
              <a:latin typeface="Calibri"/>
            </a:endParaRPr>
          </a:p>
        </p:txBody>
      </p:sp>
      <p:sp>
        <p:nvSpPr>
          <p:cNvPr id="137" name="TextShape 2"/>
          <p:cNvSpPr txBox="1"/>
          <p:nvPr/>
        </p:nvSpPr>
        <p:spPr>
          <a:xfrm>
            <a:off x="457200" y="1600200"/>
            <a:ext cx="8229240" cy="4525560"/>
          </a:xfrm>
          <a:prstGeom prst="rect">
            <a:avLst/>
          </a:prstGeom>
          <a:noFill/>
          <a:ln>
            <a:noFill/>
          </a:ln>
        </p:spPr>
        <p:txBody>
          <a:bodyPr/>
          <a:p>
            <a:pPr marL="343080" indent="-342720">
              <a:lnSpc>
                <a:spcPct val="100000"/>
              </a:lnSpc>
            </a:pPr>
            <a:r>
              <a:rPr b="1" lang="ru-RU" sz="1800" spc="-1" strike="noStrike">
                <a:solidFill>
                  <a:srgbClr val="000000"/>
                </a:solidFill>
                <a:uFill>
                  <a:solidFill>
                    <a:srgbClr val="ffffff"/>
                  </a:solidFill>
                </a:uFill>
                <a:latin typeface="Calibri"/>
              </a:rPr>
              <a:t>Перевод студентов:</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Они</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образовывали</a:t>
            </a:r>
            <a:r>
              <a:rPr b="1"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новое отделение для борьбы с бандитизмом, и им удалось заманить Ваньку в засаду и </a:t>
            </a:r>
            <a:r>
              <a:rPr b="1" lang="ru-RU" sz="1800" spc="-1" strike="noStrike">
                <a:solidFill>
                  <a:srgbClr val="000000"/>
                </a:solidFill>
                <a:uFill>
                  <a:solidFill>
                    <a:srgbClr val="ffffff"/>
                  </a:solidFill>
                </a:uFill>
                <a:latin typeface="Calibri"/>
              </a:rPr>
              <a:t>з</a:t>
            </a:r>
            <a:r>
              <a:rPr b="1" lang="ru-RU" sz="1800" spc="-1" strike="noStrike" u="sng">
                <a:solidFill>
                  <a:srgbClr val="000000"/>
                </a:solidFill>
                <a:uFill>
                  <a:solidFill>
                    <a:srgbClr val="ffffff"/>
                  </a:solidFill>
                </a:uFill>
                <a:latin typeface="Calibri"/>
              </a:rPr>
              <a:t>адерживать.</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Это было для него плохо</a:t>
            </a:r>
            <a:r>
              <a:rPr b="1" lang="ru-RU" sz="1800" spc="-1" strike="noStrike">
                <a:solidFill>
                  <a:srgbClr val="000000"/>
                </a:solidFill>
                <a:uFill>
                  <a:solidFill>
                    <a:srgbClr val="ffffff"/>
                  </a:solidFill>
                </a:uFill>
                <a:latin typeface="Calibri"/>
              </a:rPr>
              <a:t>. Конечно, его застрелят, он точно знал это. Но... ему предложили сохранить жизнь, </a:t>
            </a:r>
            <a:r>
              <a:rPr b="1" lang="ru-RU" sz="1800" spc="-1" strike="noStrike" u="sng">
                <a:solidFill>
                  <a:srgbClr val="000000"/>
                </a:solidFill>
                <a:uFill>
                  <a:solidFill>
                    <a:srgbClr val="ffffff"/>
                  </a:solidFill>
                </a:uFill>
                <a:latin typeface="Calibri"/>
              </a:rPr>
              <a:t>если бы он предал своих товарищей.</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1" lang="ru-RU" sz="1800" spc="-1" strike="noStrike" u="sng">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u="sng">
                <a:solidFill>
                  <a:srgbClr val="000000"/>
                </a:solidFill>
                <a:uFill>
                  <a:solidFill>
                    <a:srgbClr val="ffffff"/>
                  </a:solidFill>
                </a:uFill>
                <a:latin typeface="Calibri"/>
              </a:rPr>
              <a:t>Они</a:t>
            </a:r>
            <a:r>
              <a:rPr b="1" lang="ru-RU" sz="1800" spc="-1" strike="noStrike" u="sng">
                <a:solidFill>
                  <a:srgbClr val="000000"/>
                </a:solidFill>
                <a:uFill>
                  <a:solidFill>
                    <a:srgbClr val="ffffff"/>
                  </a:solidFill>
                </a:uFill>
                <a:latin typeface="Calibri"/>
              </a:rPr>
              <a:t> учредили </a:t>
            </a:r>
            <a:r>
              <a:rPr b="0" lang="ru-RU" sz="1800" spc="-1" strike="noStrike">
                <a:solidFill>
                  <a:srgbClr val="000000"/>
                </a:solidFill>
                <a:uFill>
                  <a:solidFill>
                    <a:srgbClr val="ffffff"/>
                  </a:solidFill>
                </a:uFill>
                <a:latin typeface="Calibri"/>
              </a:rPr>
              <a:t>новое отделение для борьбы с бандитизмом, и им удалось заманить Ваньку в засаду и </a:t>
            </a:r>
            <a:r>
              <a:rPr b="1" lang="ru-RU" sz="1800" spc="-1" strike="noStrike" u="sng">
                <a:solidFill>
                  <a:srgbClr val="000000"/>
                </a:solidFill>
                <a:uFill>
                  <a:solidFill>
                    <a:srgbClr val="ffffff"/>
                  </a:solidFill>
                </a:uFill>
                <a:latin typeface="Calibri"/>
              </a:rPr>
              <a:t> задержать</a:t>
            </a:r>
            <a:r>
              <a:rPr b="1" lang="ru-RU" sz="1800" spc="-1" strike="noStrike">
                <a:solidFill>
                  <a:srgbClr val="000000"/>
                </a:solidFill>
                <a:uFill>
                  <a:solidFill>
                    <a:srgbClr val="ffffff"/>
                  </a:solidFill>
                </a:uFill>
                <a:latin typeface="Calibri"/>
              </a:rPr>
              <a:t>. Ничего хорошего это не обещало.</a:t>
            </a:r>
            <a:r>
              <a:rPr b="1" lang="ru-RU" sz="1800" spc="-1" strike="noStrike" u="sng">
                <a:solidFill>
                  <a:srgbClr val="000000"/>
                </a:solidFill>
                <a:uFill>
                  <a:solidFill>
                    <a:srgbClr val="ffffff"/>
                  </a:solidFill>
                </a:uFill>
                <a:latin typeface="Calibri"/>
              </a:rPr>
              <a:t> </a:t>
            </a:r>
            <a:r>
              <a:rPr b="1" lang="ru-RU" sz="1800" spc="-1" strike="noStrike">
                <a:solidFill>
                  <a:srgbClr val="000000"/>
                </a:solidFill>
                <a:uFill>
                  <a:solidFill>
                    <a:srgbClr val="ffffff"/>
                  </a:solidFill>
                </a:uFill>
                <a:latin typeface="Calibri"/>
              </a:rPr>
              <a:t>Конечно, его застрелят, он точно знал это. Но... ему предложили сохранить жизнь,</a:t>
            </a:r>
            <a:r>
              <a:rPr b="1" lang="ru-RU" sz="1800" spc="-1" strike="noStrike" u="sng">
                <a:solidFill>
                  <a:srgbClr val="000000"/>
                </a:solidFill>
                <a:uFill>
                  <a:solidFill>
                    <a:srgbClr val="ffffff"/>
                  </a:solidFill>
                </a:uFill>
                <a:latin typeface="Calibri"/>
              </a:rPr>
              <a:t> если он будет доносить на своих подельников.</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noFill/>
          <a:ln>
            <a:noFill/>
          </a:ln>
        </p:spPr>
        <p:txBody>
          <a:bodyPr anchor="ctr"/>
          <a:p>
            <a:pPr algn="ctr">
              <a:lnSpc>
                <a:spcPct val="100000"/>
              </a:lnSpc>
            </a:pPr>
            <a:r>
              <a:rPr b="1" lang="ru-RU" sz="2800" spc="-1" strike="noStrike">
                <a:solidFill>
                  <a:srgbClr val="000000"/>
                </a:solidFill>
                <a:uFill>
                  <a:solidFill>
                    <a:srgbClr val="ffffff"/>
                  </a:solidFill>
                </a:uFill>
                <a:latin typeface="Calibri"/>
              </a:rPr>
              <a:t>Неправильно выбранное  соответствие</a:t>
            </a:r>
            <a:endParaRPr b="0" lang="ru-RU" sz="4400" spc="-1" strike="noStrike">
              <a:solidFill>
                <a:srgbClr val="000000"/>
              </a:solidFill>
              <a:uFill>
                <a:solidFill>
                  <a:srgbClr val="ffffff"/>
                </a:solidFill>
              </a:uFill>
              <a:latin typeface="Calibri"/>
            </a:endParaRPr>
          </a:p>
        </p:txBody>
      </p:sp>
      <p:sp>
        <p:nvSpPr>
          <p:cNvPr id="139"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Unser Kommandant war doch </a:t>
            </a:r>
            <a:r>
              <a:rPr b="1" lang="ru-RU" sz="2000" spc="-1" strike="noStrike">
                <a:solidFill>
                  <a:srgbClr val="000000"/>
                </a:solidFill>
                <a:uFill>
                  <a:solidFill>
                    <a:srgbClr val="ffffff"/>
                  </a:solidFill>
                </a:uFill>
                <a:latin typeface="Calibri"/>
              </a:rPr>
              <a:t>ein schlauer Bursche</a:t>
            </a:r>
            <a:r>
              <a:rPr b="0" lang="ru-RU" sz="2000" spc="-1" strike="noStrike">
                <a:solidFill>
                  <a:srgbClr val="000000"/>
                </a:solidFill>
                <a:uFill>
                  <a:solidFill>
                    <a:srgbClr val="ffffff"/>
                  </a:solidFill>
                </a:uFill>
                <a:latin typeface="Calibri"/>
              </a:rPr>
              <a:t>. Er hatte sich alles entledigt, von denen einer befürchten musste, dass sie Klage führen oder </a:t>
            </a:r>
            <a:r>
              <a:rPr b="1" lang="ru-RU" sz="2000" spc="-1" strike="noStrike">
                <a:solidFill>
                  <a:srgbClr val="000000"/>
                </a:solidFill>
                <a:uFill>
                  <a:solidFill>
                    <a:srgbClr val="ffffff"/>
                  </a:solidFill>
                </a:uFill>
                <a:latin typeface="Calibri"/>
              </a:rPr>
              <a:t>sonstige ihm unangenehme Auskünfte geben können.</a:t>
            </a:r>
            <a:r>
              <a:rPr b="0" lang="ru-RU" sz="2000" spc="-1" strike="noStrike">
                <a:solidFill>
                  <a:srgbClr val="000000"/>
                </a:solidFill>
                <a:uFill>
                  <a:solidFill>
                    <a:srgbClr val="ffffff"/>
                  </a:solidFill>
                </a:uFill>
                <a:latin typeface="Calibri"/>
              </a:rPr>
              <a:t> Jetzt mochte die Kommission kommen, er hatte nichts zu befürchten.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Все же, наш комендант был ловок. Он избавился ото всех, кого ему следовало бы опасаться, ведь они могли пожаловаться или сообщить </a:t>
            </a:r>
            <a:r>
              <a:rPr b="1" lang="ru-RU" sz="2000" spc="-1" strike="noStrike">
                <a:solidFill>
                  <a:srgbClr val="000000"/>
                </a:solidFill>
                <a:uFill>
                  <a:solidFill>
                    <a:srgbClr val="ffffff"/>
                  </a:solidFill>
                </a:uFill>
                <a:latin typeface="Calibri"/>
              </a:rPr>
              <a:t>прочие</a:t>
            </a:r>
            <a:r>
              <a:rPr b="0" lang="ru-RU" sz="2000" spc="-1" strike="noStrike">
                <a:solidFill>
                  <a:srgbClr val="000000"/>
                </a:solidFill>
                <a:uFill>
                  <a:solidFill>
                    <a:srgbClr val="ffffff"/>
                  </a:solidFill>
                </a:uFill>
                <a:latin typeface="Calibri"/>
              </a:rPr>
              <a:t> неприятные ему </a:t>
            </a:r>
            <a:r>
              <a:rPr b="1" lang="ru-RU" sz="2000" spc="-1" strike="noStrike">
                <a:solidFill>
                  <a:srgbClr val="000000"/>
                </a:solidFill>
                <a:uFill>
                  <a:solidFill>
                    <a:srgbClr val="ffffff"/>
                  </a:solidFill>
                </a:uFill>
                <a:latin typeface="Calibri"/>
              </a:rPr>
              <a:t>новости</a:t>
            </a:r>
            <a:r>
              <a:rPr b="0" lang="ru-RU" sz="2000" spc="-1" strike="noStrike">
                <a:solidFill>
                  <a:srgbClr val="000000"/>
                </a:solidFill>
                <a:uFill>
                  <a:solidFill>
                    <a:srgbClr val="ffffff"/>
                  </a:solidFill>
                </a:uFill>
                <a:latin typeface="Calibri"/>
              </a:rPr>
              <a:t>. Теперь комиссия могла приезжать, и ему нечего было опасаться.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2000" spc="-1" strike="noStrike">
                <a:solidFill>
                  <a:srgbClr val="000000"/>
                </a:solidFill>
                <a:uFill>
                  <a:solidFill>
                    <a:srgbClr val="ffffff"/>
                  </a:solidFill>
                </a:uFill>
                <a:latin typeface="Calibri"/>
              </a:rPr>
              <a:t>Правильно</a:t>
            </a:r>
            <a:r>
              <a:rPr b="0" lang="ru-RU" sz="2000" spc="-1" strike="noStrike">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Все же, наш комендант был</a:t>
            </a:r>
            <a:r>
              <a:rPr b="1" lang="ru-RU" sz="2000" spc="-1" strike="noStrike">
                <a:solidFill>
                  <a:srgbClr val="000000"/>
                </a:solidFill>
                <a:uFill>
                  <a:solidFill>
                    <a:srgbClr val="ffffff"/>
                  </a:solidFill>
                </a:uFill>
                <a:latin typeface="Calibri"/>
              </a:rPr>
              <a:t> хитрым пройдохой. </a:t>
            </a:r>
            <a:r>
              <a:rPr b="0" lang="ru-RU" sz="2000" spc="-1" strike="noStrike">
                <a:solidFill>
                  <a:srgbClr val="000000"/>
                </a:solidFill>
                <a:uFill>
                  <a:solidFill>
                    <a:srgbClr val="ffffff"/>
                  </a:solidFill>
                </a:uFill>
                <a:latin typeface="Calibri"/>
              </a:rPr>
              <a:t>Он избавился ото всех, кого ему следовало бы опасаться, ведь они могли пожаловаться или</a:t>
            </a:r>
            <a:r>
              <a:rPr b="1" lang="ru-RU" sz="2000" spc="-1" strike="noStrike">
                <a:solidFill>
                  <a:srgbClr val="000000"/>
                </a:solidFill>
                <a:uFill>
                  <a:solidFill>
                    <a:srgbClr val="ffffff"/>
                  </a:solidFill>
                </a:uFill>
                <a:latin typeface="Calibri"/>
              </a:rPr>
              <a:t> сообщить другие говорящие не в его пользу факты. </a:t>
            </a:r>
            <a:r>
              <a:rPr b="0" lang="ru-RU" sz="2000" spc="-1" strike="noStrike">
                <a:solidFill>
                  <a:srgbClr val="000000"/>
                </a:solidFill>
                <a:uFill>
                  <a:solidFill>
                    <a:srgbClr val="ffffff"/>
                  </a:solidFill>
                </a:uFill>
                <a:latin typeface="Calibri"/>
              </a:rPr>
              <a:t>Теперь комиссия могла приезжать, и ему нечего было опасаться.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57200" y="274680"/>
            <a:ext cx="8229240" cy="633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Как-то не по русски …</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41" name="TextShape 2"/>
          <p:cNvSpPr txBox="1"/>
          <p:nvPr/>
        </p:nvSpPr>
        <p:spPr>
          <a:xfrm>
            <a:off x="1475640" y="764640"/>
            <a:ext cx="7210800" cy="583236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Куда можно было, однако, нас привезти?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Это был конец восстания.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это было концом восстания</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Обращаться к ним было необходимо «товарищ начальник».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Обращаться к ним нужно было фразой «товарищ начальник»</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Впоследствии, </a:t>
            </a:r>
            <a:r>
              <a:rPr b="1" lang="ru-RU" sz="1800" spc="-1" strike="noStrike">
                <a:solidFill>
                  <a:srgbClr val="000000"/>
                </a:solidFill>
                <a:uFill>
                  <a:solidFill>
                    <a:srgbClr val="ffffff"/>
                  </a:solidFill>
                </a:uFill>
                <a:latin typeface="Calibri"/>
              </a:rPr>
              <a:t>спя</a:t>
            </a:r>
            <a:r>
              <a:rPr b="0" lang="ru-RU" sz="1800" spc="-1" strike="noStrike">
                <a:solidFill>
                  <a:srgbClr val="000000"/>
                </a:solidFill>
                <a:uFill>
                  <a:solidFill>
                    <a:srgbClr val="ffffff"/>
                  </a:solidFill>
                </a:uFill>
                <a:latin typeface="Calibri"/>
              </a:rPr>
              <a:t> в соседней комнате, я услышала, как Нюрка читала подругам письма своего мужа.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впоследствии, засыпая в соседней комнате , я услышала , как Нюрка читала подругам письма своего мужа.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Однажды, одна из анархисток попросила одолжить им чайник, </a:t>
            </a:r>
            <a:r>
              <a:rPr b="1" lang="ru-RU" sz="1800" spc="-1" strike="noStrike">
                <a:solidFill>
                  <a:srgbClr val="000000"/>
                </a:solidFill>
                <a:uFill>
                  <a:solidFill>
                    <a:srgbClr val="ffffff"/>
                  </a:solidFill>
                </a:uFill>
                <a:latin typeface="Calibri"/>
              </a:rPr>
              <a:t>что мы охотно сделали.</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  </a:t>
            </a:r>
            <a:r>
              <a:rPr b="0" lang="ru-RU" sz="1800" spc="-1" strike="noStrike">
                <a:solidFill>
                  <a:srgbClr val="000000"/>
                </a:solidFill>
                <a:uFill>
                  <a:solidFill>
                    <a:srgbClr val="ffffff"/>
                  </a:solidFill>
                </a:uFill>
                <a:latin typeface="Calibri"/>
              </a:rPr>
              <a:t>Как-то мы охотно выполнили просьбу анархисток, когда те попросили одолжить им чайник.</a:t>
            </a:r>
            <a:endParaRPr b="0" lang="ru-RU" sz="3200" spc="-1" strike="noStrike">
              <a:solidFill>
                <a:srgbClr val="000000"/>
              </a:solidFill>
              <a:uFill>
                <a:solidFill>
                  <a:srgbClr val="ffffff"/>
                </a:solidFill>
              </a:uFill>
              <a:latin typeface="Calibri"/>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57200" y="274680"/>
            <a:ext cx="8229240" cy="633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Как-то не по русски …</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43" name="TextShape 2"/>
          <p:cNvSpPr txBox="1"/>
          <p:nvPr/>
        </p:nvSpPr>
        <p:spPr>
          <a:xfrm>
            <a:off x="1403640" y="692640"/>
            <a:ext cx="7282800" cy="590436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Добрый доктор </a:t>
            </a:r>
            <a:r>
              <a:rPr b="1" lang="ru-RU" sz="1600" spc="-1" strike="noStrike">
                <a:solidFill>
                  <a:srgbClr val="000000"/>
                </a:solidFill>
                <a:uFill>
                  <a:solidFill>
                    <a:srgbClr val="ffffff"/>
                  </a:solidFill>
                </a:uFill>
                <a:latin typeface="Calibri"/>
              </a:rPr>
              <a:t>имел слишком высокое мнение </a:t>
            </a:r>
            <a:r>
              <a:rPr b="0" lang="ru-RU" sz="1600" spc="-1" strike="noStrike">
                <a:solidFill>
                  <a:srgbClr val="000000"/>
                </a:solidFill>
                <a:uFill>
                  <a:solidFill>
                    <a:srgbClr val="ffffff"/>
                  </a:solidFill>
                </a:uFill>
                <a:latin typeface="Calibri"/>
              </a:rPr>
              <a:t>о нашем </a:t>
            </a:r>
            <a:r>
              <a:rPr b="1" lang="ru-RU" sz="1600" spc="-1" strike="noStrike">
                <a:solidFill>
                  <a:srgbClr val="000000"/>
                </a:solidFill>
                <a:uFill>
                  <a:solidFill>
                    <a:srgbClr val="ffffff"/>
                  </a:solidFill>
                </a:uFill>
                <a:latin typeface="Calibri"/>
              </a:rPr>
              <a:t>командире.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Правильно: Добрый доктор </a:t>
            </a:r>
            <a:r>
              <a:rPr b="1" lang="ru-RU" sz="1600" spc="-1" strike="noStrike">
                <a:solidFill>
                  <a:srgbClr val="000000"/>
                </a:solidFill>
                <a:uFill>
                  <a:solidFill>
                    <a:srgbClr val="ffffff"/>
                  </a:solidFill>
                </a:uFill>
                <a:latin typeface="Calibri"/>
              </a:rPr>
              <a:t>был слишком высокого мнения </a:t>
            </a:r>
            <a:r>
              <a:rPr b="0" lang="ru-RU" sz="1600" spc="-1" strike="noStrike">
                <a:solidFill>
                  <a:srgbClr val="000000"/>
                </a:solidFill>
                <a:uFill>
                  <a:solidFill>
                    <a:srgbClr val="ffffff"/>
                  </a:solidFill>
                </a:uFill>
                <a:latin typeface="Calibri"/>
              </a:rPr>
              <a:t>о нашем </a:t>
            </a:r>
            <a:r>
              <a:rPr b="1" lang="ru-RU" sz="1600" spc="-1" strike="noStrike">
                <a:solidFill>
                  <a:srgbClr val="000000"/>
                </a:solidFill>
                <a:uFill>
                  <a:solidFill>
                    <a:srgbClr val="ffffff"/>
                  </a:solidFill>
                </a:uFill>
                <a:latin typeface="Calibri"/>
              </a:rPr>
              <a:t>начальнике</a:t>
            </a: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Man hatte sofort nach einem Heilgehilfen geschickt</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За фельдшером тут же послали</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Also </a:t>
            </a:r>
            <a:r>
              <a:rPr b="0" lang="ru-RU" sz="1600" spc="-1" strike="noStrike">
                <a:solidFill>
                  <a:srgbClr val="000000"/>
                </a:solidFill>
                <a:uFill>
                  <a:solidFill>
                    <a:srgbClr val="ffffff"/>
                  </a:solidFill>
                </a:uFill>
                <a:latin typeface="Calibri"/>
              </a:rPr>
              <a:t>Nähen und Schreien waren hier erlaubt.</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Так </a:t>
            </a:r>
            <a:r>
              <a:rPr b="0" lang="ru-RU" sz="1600" spc="-1" strike="noStrike">
                <a:solidFill>
                  <a:srgbClr val="000000"/>
                </a:solidFill>
                <a:uFill>
                  <a:solidFill>
                    <a:srgbClr val="ffffff"/>
                  </a:solidFill>
                </a:uFill>
                <a:latin typeface="Calibri"/>
              </a:rPr>
              <a:t>шитье и крики были здесь разрешены.</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Когда я присмотрелась внимательнее, оказалось, что не было никакой воды в них, но мириады крошечных человеческих фигур, которые в них двигались туда-сюда.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Однажды вдруг </a:t>
            </a:r>
            <a:r>
              <a:rPr b="1" lang="ru-RU" sz="1600" spc="-1" strike="noStrike">
                <a:solidFill>
                  <a:srgbClr val="000000"/>
                </a:solidFill>
                <a:uFill>
                  <a:solidFill>
                    <a:srgbClr val="ffffff"/>
                  </a:solidFill>
                </a:uFill>
                <a:latin typeface="Calibri"/>
              </a:rPr>
              <a:t>распространилась молва</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Если тебя ведут в уборную, тебе нельзя произносить ни звука , запрещено даже кашлять – это может быть </a:t>
            </a:r>
            <a:r>
              <a:rPr b="1" lang="ru-RU" sz="1600" spc="-1" strike="noStrike">
                <a:solidFill>
                  <a:srgbClr val="000000"/>
                </a:solidFill>
                <a:uFill>
                  <a:solidFill>
                    <a:srgbClr val="ffffff"/>
                  </a:solidFill>
                </a:uFill>
                <a:latin typeface="Calibri"/>
              </a:rPr>
              <a:t>оговоренным знаком.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Лучше: </a:t>
            </a:r>
            <a:r>
              <a:rPr b="0" lang="ru-RU" sz="1600" spc="-1" strike="noStrike">
                <a:solidFill>
                  <a:srgbClr val="000000"/>
                </a:solidFill>
                <a:uFill>
                  <a:solidFill>
                    <a:srgbClr val="ffffff"/>
                  </a:solidFill>
                </a:uFill>
                <a:latin typeface="Calibri"/>
              </a:rPr>
              <a:t>условным</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457200" y="274680"/>
            <a:ext cx="8229240" cy="417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Как-то не по русски …</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45" name="TextShape 2"/>
          <p:cNvSpPr txBox="1"/>
          <p:nvPr/>
        </p:nvSpPr>
        <p:spPr>
          <a:xfrm>
            <a:off x="1403640" y="908640"/>
            <a:ext cx="7282800" cy="521712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Тот стал мертвенно бледным. „Я отказываюсь повиноваться“, - пояснил он</a:t>
            </a:r>
            <a:r>
              <a:rPr b="1" lang="ru-RU" sz="1800" spc="-1" strike="noStrike">
                <a:solidFill>
                  <a:srgbClr val="000000"/>
                </a:solidFill>
                <a:uFill>
                  <a:solidFill>
                    <a:srgbClr val="ffffff"/>
                  </a:solidFill>
                </a:uFill>
                <a:latin typeface="Calibri"/>
              </a:rPr>
              <a:t> с пронзительным голосом.</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А многие, кто остался </a:t>
            </a:r>
            <a:r>
              <a:rPr b="1" lang="ru-RU" sz="1800" spc="-1" strike="noStrike">
                <a:solidFill>
                  <a:srgbClr val="000000"/>
                </a:solidFill>
                <a:uFill>
                  <a:solidFill>
                    <a:srgbClr val="ffffff"/>
                  </a:solidFill>
                </a:uFill>
                <a:latin typeface="Calibri"/>
              </a:rPr>
              <a:t>в свои поместьях</a:t>
            </a:r>
            <a:r>
              <a:rPr b="0" lang="ru-RU" sz="1800" spc="-1" strike="noStrike">
                <a:solidFill>
                  <a:srgbClr val="000000"/>
                </a:solidFill>
                <a:uFill>
                  <a:solidFill>
                    <a:srgbClr val="ffffff"/>
                  </a:solidFill>
                </a:uFill>
                <a:latin typeface="Calibri"/>
              </a:rPr>
              <a:t>, были убиты толпой.</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Und so sprechen Sie, Vorsitzender eines kommunistischen Rates! So hätte ein Vertreter einer kapitalistischen Regierung antworten können, aber Sie, ein Kommunist!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Я посмотрела на него с упреком: «И вот как Вы говорите, председатель коммунистического Совета! Так бы мог ответить представитель капиталистического правительства, но Вы, коммунист!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a:t>
            </a:r>
            <a:r>
              <a:rPr b="0" lang="ru-RU" sz="1600" spc="-1" strike="noStrike">
                <a:solidFill>
                  <a:srgbClr val="000000"/>
                </a:solidFill>
                <a:uFill>
                  <a:solidFill>
                    <a:srgbClr val="ffffff"/>
                  </a:solidFill>
                </a:uFill>
                <a:latin typeface="Calibri"/>
              </a:rPr>
              <a:t>: Я посмотрела на него с упреком: «И это говорит председатель коммунистического Совета! Представитель капиталистического правительства мог бы еще так сказать, но Вы же - коммунист!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1403640" y="836640"/>
            <a:ext cx="7282800" cy="5688360"/>
          </a:xfrm>
          <a:prstGeom prst="rect">
            <a:avLst/>
          </a:prstGeom>
          <a:noFill/>
          <a:ln>
            <a:noFill/>
          </a:ln>
        </p:spPr>
        <p:txBody>
          <a:bodyPr/>
          <a:p>
            <a:pPr marL="343080" indent="-342720">
              <a:lnSpc>
                <a:spcPct val="100000"/>
              </a:lnSpc>
            </a:pPr>
            <a:r>
              <a:rPr b="1" lang="ru-RU" sz="1600" spc="-1" strike="noStrike">
                <a:solidFill>
                  <a:srgbClr val="000000"/>
                </a:solidFill>
                <a:uFill>
                  <a:solidFill>
                    <a:srgbClr val="ffffff"/>
                  </a:solidFill>
                </a:uFill>
                <a:latin typeface="Calibri"/>
              </a:rPr>
              <a:t>Ошибки на согласование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Старый монах с кожей лица цвета пергамента и длинной белой бородой, в черной рясе,</a:t>
            </a:r>
            <a:r>
              <a:rPr b="1" lang="ru-RU" sz="1800" spc="-1" strike="noStrike">
                <a:solidFill>
                  <a:srgbClr val="000000"/>
                </a:solidFill>
                <a:uFill>
                  <a:solidFill>
                    <a:srgbClr val="ffffff"/>
                  </a:solidFill>
                </a:uFill>
                <a:latin typeface="Calibri"/>
              </a:rPr>
              <a:t> чей капюшон </a:t>
            </a:r>
            <a:r>
              <a:rPr b="0" lang="ru-RU" sz="1800" spc="-1" strike="noStrike">
                <a:solidFill>
                  <a:srgbClr val="000000"/>
                </a:solidFill>
                <a:uFill>
                  <a:solidFill>
                    <a:srgbClr val="ffffff"/>
                  </a:solidFill>
                </a:uFill>
                <a:latin typeface="Calibri"/>
              </a:rPr>
              <a:t>почти закрывал глаза стоял с книгой в кожаном переплете в руках.</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u="sng">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в черной рясе, капюшон </a:t>
            </a:r>
            <a:r>
              <a:rPr b="1" lang="ru-RU" sz="1800" spc="-1" strike="noStrike">
                <a:solidFill>
                  <a:srgbClr val="000000"/>
                </a:solidFill>
                <a:uFill>
                  <a:solidFill>
                    <a:srgbClr val="ffffff"/>
                  </a:solidFill>
                </a:uFill>
                <a:latin typeface="Calibri"/>
              </a:rPr>
              <a:t>которой</a:t>
            </a: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«Я буду выдавать</a:t>
            </a:r>
            <a:r>
              <a:rPr b="1" lang="ru-RU" sz="1800" spc="-1" strike="noStrike">
                <a:solidFill>
                  <a:srgbClr val="000000"/>
                </a:solidFill>
                <a:uFill>
                  <a:solidFill>
                    <a:srgbClr val="ffffff"/>
                  </a:solidFill>
                </a:uFill>
                <a:latin typeface="Calibri"/>
              </a:rPr>
              <a:t> вас </a:t>
            </a:r>
            <a:r>
              <a:rPr b="0" lang="ru-RU" sz="1800" spc="-1" strike="noStrike">
                <a:solidFill>
                  <a:srgbClr val="000000"/>
                </a:solidFill>
                <a:uFill>
                  <a:solidFill>
                    <a:srgbClr val="ffffff"/>
                  </a:solidFill>
                </a:uFill>
                <a:latin typeface="Calibri"/>
              </a:rPr>
              <a:t>медицинскую справку.</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u="sng">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Я выдам вам медицинскую справку.</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Всех женщин поместили в три подвальных камеры, на шестнадцать ступеней под землей. </a:t>
            </a:r>
            <a:endParaRPr b="0" lang="ru-RU" sz="3200" spc="-1" strike="noStrike">
              <a:solidFill>
                <a:srgbClr val="000000"/>
              </a:solidFill>
              <a:uFill>
                <a:solidFill>
                  <a:srgbClr val="ffffff"/>
                </a:solidFill>
              </a:uFill>
              <a:latin typeface="Calibri"/>
            </a:endParaRPr>
          </a:p>
          <a:p>
            <a:pPr marL="343080" indent="-342720">
              <a:lnSpc>
                <a:spcPct val="100000"/>
              </a:lnSpc>
            </a:pPr>
            <a:r>
              <a:rPr b="1" i="1" lang="ru-RU" sz="1800" spc="-1" strike="noStrike" u="sng">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женщин поместили </a:t>
            </a:r>
            <a:r>
              <a:rPr b="1" lang="ru-RU" sz="1800" spc="-1" strike="noStrike">
                <a:solidFill>
                  <a:srgbClr val="000000"/>
                </a:solidFill>
                <a:uFill>
                  <a:solidFill>
                    <a:srgbClr val="ffffff"/>
                  </a:solidFill>
                </a:uFill>
                <a:latin typeface="Calibri"/>
              </a:rPr>
              <a:t>в три подвальные камеры</a:t>
            </a:r>
            <a:r>
              <a:rPr b="0" lang="ru-RU" sz="1800" spc="-1" strike="noStrike">
                <a:solidFill>
                  <a:srgbClr val="000000"/>
                </a:solidFill>
                <a:uFill>
                  <a:solidFill>
                    <a:srgbClr val="ffffff"/>
                  </a:solidFill>
                </a:uFill>
                <a:latin typeface="Calibri"/>
              </a:rPr>
              <a:t> / женщины были помещены </a:t>
            </a:r>
            <a:r>
              <a:rPr b="1" lang="ru-RU" sz="1800" spc="-1" strike="noStrike">
                <a:solidFill>
                  <a:srgbClr val="000000"/>
                </a:solidFill>
                <a:uFill>
                  <a:solidFill>
                    <a:srgbClr val="ffffff"/>
                  </a:solidFill>
                </a:uFill>
                <a:latin typeface="Calibri"/>
              </a:rPr>
              <a:t>в трех подвальных камерах</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
        <p:nvSpPr>
          <p:cNvPr id="147" name="TextShape 2"/>
          <p:cNvSpPr txBox="1"/>
          <p:nvPr/>
        </p:nvSpPr>
        <p:spPr>
          <a:xfrm>
            <a:off x="457200" y="274680"/>
            <a:ext cx="8229240" cy="417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Как-то не по русски …</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457200" y="274680"/>
            <a:ext cx="8229240" cy="705600"/>
          </a:xfrm>
          <a:prstGeom prst="rect">
            <a:avLst/>
          </a:prstGeom>
          <a:noFill/>
          <a:ln>
            <a:noFill/>
          </a:ln>
        </p:spPr>
        <p:txBody>
          <a:bodyPr anchor="ctr"/>
          <a:p>
            <a:pPr algn="ctr">
              <a:lnSpc>
                <a:spcPct val="100000"/>
              </a:lnSpc>
            </a:pPr>
            <a:r>
              <a:rPr b="1" i="1" lang="ru-RU" sz="2800" spc="-1" strike="noStrike">
                <a:solidFill>
                  <a:srgbClr val="000000"/>
                </a:solidFill>
                <a:uFill>
                  <a:solidFill>
                    <a:srgbClr val="ffffff"/>
                  </a:solidFill>
                </a:uFill>
                <a:latin typeface="Calibri"/>
              </a:rPr>
              <a:t>ОРФОЭПИЯ: ошибки в знаках препинания</a:t>
            </a:r>
            <a:endParaRPr b="0" lang="ru-RU" sz="4400" spc="-1" strike="noStrike">
              <a:solidFill>
                <a:srgbClr val="000000"/>
              </a:solidFill>
              <a:uFill>
                <a:solidFill>
                  <a:srgbClr val="ffffff"/>
                </a:solidFill>
              </a:uFill>
              <a:latin typeface="Calibri"/>
            </a:endParaRPr>
          </a:p>
        </p:txBody>
      </p:sp>
      <p:sp>
        <p:nvSpPr>
          <p:cNvPr id="149" name="TextShape 2"/>
          <p:cNvSpPr txBox="1"/>
          <p:nvPr/>
        </p:nvSpPr>
        <p:spPr>
          <a:xfrm>
            <a:off x="1403640" y="1124640"/>
            <a:ext cx="7282800" cy="5001120"/>
          </a:xfrm>
          <a:prstGeom prst="rect">
            <a:avLst/>
          </a:prstGeom>
          <a:noFill/>
          <a:ln>
            <a:noFill/>
          </a:ln>
        </p:spPr>
        <p:txBody>
          <a:bodyPr/>
          <a:p>
            <a:pPr marL="343080" indent="-342720">
              <a:lnSpc>
                <a:spcPct val="100000"/>
              </a:lnSpc>
            </a:pPr>
            <a:r>
              <a:rPr b="1" lang="ru-RU" sz="1800" spc="-1" strike="noStrike">
                <a:solidFill>
                  <a:srgbClr val="000000"/>
                </a:solidFill>
                <a:uFill>
                  <a:solidFill>
                    <a:srgbClr val="ffffff"/>
                  </a:solidFill>
                </a:uFill>
                <a:latin typeface="Calibri"/>
              </a:rPr>
              <a:t>Лишние запятые: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За несколько дней до </a:t>
            </a:r>
            <a:r>
              <a:rPr b="1" lang="ru-RU" sz="1800" spc="-1" strike="noStrike">
                <a:solidFill>
                  <a:srgbClr val="000000"/>
                </a:solidFill>
                <a:uFill>
                  <a:solidFill>
                    <a:srgbClr val="ffffff"/>
                  </a:solidFill>
                </a:uFill>
                <a:latin typeface="Calibri"/>
              </a:rPr>
              <a:t>Рождества, меня </a:t>
            </a:r>
            <a:r>
              <a:rPr b="0" lang="ru-RU" sz="1800" spc="-1" strike="noStrike">
                <a:solidFill>
                  <a:srgbClr val="000000"/>
                </a:solidFill>
                <a:uFill>
                  <a:solidFill>
                    <a:srgbClr val="ffffff"/>
                  </a:solidFill>
                </a:uFill>
                <a:latin typeface="Calibri"/>
              </a:rPr>
              <a:t>снова посадили работать за письменный стол в лагере.</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Неправильное написание слова и лишние знаки препинания</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Так же </a:t>
            </a:r>
            <a:r>
              <a:rPr b="0" lang="ru-RU" sz="1800" spc="-1" strike="noStrike">
                <a:solidFill>
                  <a:srgbClr val="000000"/>
                </a:solidFill>
                <a:uFill>
                  <a:solidFill>
                    <a:srgbClr val="ffffff"/>
                  </a:solidFill>
                </a:uFill>
                <a:latin typeface="Calibri"/>
              </a:rPr>
              <a:t>для ежедневных прогулок мне необходимо получить разрешение</a:t>
            </a:r>
            <a:r>
              <a:rPr b="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В тот день я почти ничего </a:t>
            </a:r>
            <a:r>
              <a:rPr b="1" lang="ru-RU" sz="1800" spc="-1" strike="noStrike">
                <a:solidFill>
                  <a:srgbClr val="000000"/>
                </a:solidFill>
                <a:uFill>
                  <a:solidFill>
                    <a:srgbClr val="ffffff"/>
                  </a:solidFill>
                </a:uFill>
                <a:latin typeface="Calibri"/>
              </a:rPr>
              <a:t>не </a:t>
            </a:r>
            <a:r>
              <a:rPr b="1" lang="ru-RU" sz="1800" spc="-1" strike="noStrike" u="sng">
                <a:solidFill>
                  <a:srgbClr val="000000"/>
                </a:solidFill>
                <a:uFill>
                  <a:solidFill>
                    <a:srgbClr val="ffffff"/>
                  </a:solidFill>
                </a:uFill>
                <a:latin typeface="Calibri"/>
              </a:rPr>
              <a:t>сказал, Три </a:t>
            </a:r>
            <a:r>
              <a:rPr b="0" lang="ru-RU" sz="1800" spc="-1" strike="noStrike">
                <a:solidFill>
                  <a:srgbClr val="000000"/>
                </a:solidFill>
                <a:uFill>
                  <a:solidFill>
                    <a:srgbClr val="ffffff"/>
                  </a:solidFill>
                </a:uFill>
                <a:latin typeface="Calibri"/>
              </a:rPr>
              <a:t>дня спустя, охранник назвал мое имя</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1331640" y="274680"/>
            <a:ext cx="7354800" cy="633600"/>
          </a:xfrm>
          <a:prstGeom prst="rect">
            <a:avLst/>
          </a:prstGeom>
          <a:noFill/>
          <a:ln>
            <a:noFill/>
          </a:ln>
        </p:spPr>
        <p:txBody>
          <a:bodyPr anchor="ctr"/>
          <a:p>
            <a:pPr algn="ctr">
              <a:lnSpc>
                <a:spcPct val="100000"/>
              </a:lnSpc>
            </a:pPr>
            <a:r>
              <a:rPr b="1" lang="ru-RU" sz="2000" spc="-1" strike="noStrike">
                <a:solidFill>
                  <a:srgbClr val="000000"/>
                </a:solidFill>
                <a:uFill>
                  <a:solidFill>
                    <a:srgbClr val="ffffff"/>
                  </a:solidFill>
                </a:uFill>
                <a:latin typeface="Calibri"/>
              </a:rPr>
              <a:t>
</a:t>
            </a:r>
            <a:r>
              <a:rPr b="1" lang="ru-RU" sz="2000" spc="-1" strike="noStrike">
                <a:solidFill>
                  <a:srgbClr val="000000"/>
                </a:solidFill>
                <a:uFill>
                  <a:solidFill>
                    <a:srgbClr val="ffffff"/>
                  </a:solidFill>
                </a:uFill>
                <a:latin typeface="Calibri"/>
              </a:rPr>
              <a:t>
</a:t>
            </a:r>
            <a:r>
              <a:rPr b="1" lang="ru-RU" sz="2000" spc="-1" strike="noStrike">
                <a:solidFill>
                  <a:srgbClr val="000000"/>
                </a:solidFill>
                <a:uFill>
                  <a:solidFill>
                    <a:srgbClr val="ffffff"/>
                  </a:solidFill>
                </a:uFill>
                <a:latin typeface="Calibri"/>
              </a:rPr>
              <a:t>Неправильное толкование целой ситуции</a:t>
            </a:r>
            <a:r>
              <a:rPr b="1" lang="ru-RU" sz="2000" spc="-1" strike="noStrike">
                <a:solidFill>
                  <a:srgbClr val="000000"/>
                </a:solidFill>
                <a:uFill>
                  <a:solidFill>
                    <a:srgbClr val="ffffff"/>
                  </a:solidFill>
                </a:uFill>
                <a:latin typeface="Calibri"/>
              </a:rPr>
              <a:t>
</a:t>
            </a:r>
            <a:r>
              <a:rPr b="1" lang="ru-RU" sz="2000" spc="-1" strike="noStrike">
                <a:solidFill>
                  <a:srgbClr val="000000"/>
                </a:solidFill>
                <a:uFill>
                  <a:solidFill>
                    <a:srgbClr val="ffffff"/>
                  </a:solidFill>
                </a:uFill>
                <a:latin typeface="Calibri"/>
              </a:rPr>
              <a:t>  ФАКТУАЛЬНОЕ несоответствие</a:t>
            </a:r>
            <a:r>
              <a:rPr b="0" lang="ru-RU" sz="4400" spc="-1" strike="noStrike">
                <a:solidFill>
                  <a:srgbClr val="000000"/>
                </a:solidFill>
                <a:uFill>
                  <a:solidFill>
                    <a:srgbClr val="ffffff"/>
                  </a:solidFill>
                </a:uFill>
                <a:latin typeface="Calibri"/>
              </a:rPr>
              <a:t>
</a:t>
            </a:r>
            <a:r>
              <a:rPr b="1"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51" name="TextShape 2"/>
          <p:cNvSpPr txBox="1"/>
          <p:nvPr/>
        </p:nvSpPr>
        <p:spPr>
          <a:xfrm>
            <a:off x="1331640" y="764640"/>
            <a:ext cx="7354800" cy="561636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Unsere Mitgefangenen – meine Schwester und Cousine </a:t>
            </a:r>
            <a:r>
              <a:rPr b="0" i="1" lang="ru-RU" sz="1800" spc="-1" strike="noStrike">
                <a:solidFill>
                  <a:srgbClr val="000000"/>
                </a:solidFill>
                <a:uFill>
                  <a:solidFill>
                    <a:srgbClr val="ffffff"/>
                  </a:solidFill>
                </a:uFill>
                <a:latin typeface="Calibri"/>
              </a:rPr>
              <a:t>ausgenommen</a:t>
            </a:r>
            <a:r>
              <a:rPr b="0" lang="ru-RU" sz="1800" spc="-1" strike="noStrike">
                <a:solidFill>
                  <a:srgbClr val="000000"/>
                </a:solidFill>
                <a:uFill>
                  <a:solidFill>
                    <a:srgbClr val="ffffff"/>
                  </a:solidFill>
                </a:uFill>
                <a:latin typeface="Calibri"/>
              </a:rPr>
              <a:t> – waren ganz einfache Frauen: Verbrecherinnen, Bäuerinnen.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Наши сопленники – </a:t>
            </a:r>
            <a:r>
              <a:rPr b="1" lang="ru-RU" sz="1800" spc="-1" strike="noStrike">
                <a:solidFill>
                  <a:srgbClr val="000000"/>
                </a:solidFill>
                <a:uFill>
                  <a:solidFill>
                    <a:srgbClr val="ffffff"/>
                  </a:solidFill>
                </a:uFill>
                <a:latin typeface="Calibri"/>
              </a:rPr>
              <a:t>моя сестра и кузина – были совсем простыми женщинами: преступницы, крестьянки.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 </a:t>
            </a:r>
            <a:r>
              <a:rPr b="0" lang="ru-RU" sz="1800" spc="-1" strike="noStrike">
                <a:solidFill>
                  <a:srgbClr val="000000"/>
                </a:solidFill>
                <a:uFill>
                  <a:solidFill>
                    <a:srgbClr val="ffffff"/>
                  </a:solidFill>
                </a:uFill>
                <a:latin typeface="Calibri"/>
              </a:rPr>
              <a:t>за исключением моей сестры и кузины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Однажды в мою камеру привели американку. Она была энергичным репортером газеты, которая прочитала в американской прессе о </a:t>
            </a:r>
            <a:r>
              <a:rPr b="1" lang="ru-RU" sz="1800" spc="-1" strike="noStrike">
                <a:solidFill>
                  <a:srgbClr val="000000"/>
                </a:solidFill>
                <a:uFill>
                  <a:solidFill>
                    <a:srgbClr val="ffffff"/>
                  </a:solidFill>
                </a:uFill>
                <a:latin typeface="Calibri"/>
              </a:rPr>
              <a:t>создании ЧК.</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 о роспуске / об упразднении / об отмене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Eines Tages wurde eine amerikanische Dame in meine Zelle gebracht. Sie war eine sehr energische Zeitungsreporterin, die in der amerikanischen Presse gelesen hatte, daß die Tscheka  </a:t>
            </a:r>
            <a:r>
              <a:rPr b="1" lang="ru-RU" sz="1800" spc="-1" strike="noStrike">
                <a:solidFill>
                  <a:srgbClr val="000000"/>
                </a:solidFill>
                <a:uFill>
                  <a:solidFill>
                    <a:srgbClr val="ffffff"/>
                  </a:solidFill>
                </a:uFill>
                <a:latin typeface="Calibri"/>
              </a:rPr>
              <a:t>abgeschafft sei.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Sie trug gewöhnlich des Nachts einen Schlafanzug, zog aber am Morgen immer einen Rock </a:t>
            </a:r>
            <a:r>
              <a:rPr b="1" lang="ru-RU" sz="1800" spc="-1" strike="noStrike">
                <a:solidFill>
                  <a:srgbClr val="000000"/>
                </a:solidFill>
                <a:uFill>
                  <a:solidFill>
                    <a:srgbClr val="ffffff"/>
                  </a:solidFill>
                </a:uFill>
                <a:latin typeface="Calibri"/>
              </a:rPr>
              <a:t>darüber an, </a:t>
            </a:r>
            <a:r>
              <a:rPr b="0" lang="ru-RU" sz="1800" spc="-1" strike="noStrike">
                <a:solidFill>
                  <a:srgbClr val="000000"/>
                </a:solidFill>
                <a:uFill>
                  <a:solidFill>
                    <a:srgbClr val="ffffff"/>
                  </a:solidFill>
                </a:uFill>
                <a:latin typeface="Calibri"/>
              </a:rPr>
              <a:t>wenn wir zum Abort geführt wurden.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Ночью она обычно носила пижаму. С утра она, однако, всегда надевала </a:t>
            </a:r>
            <a:r>
              <a:rPr b="1" lang="ru-RU" sz="1800" spc="-1" strike="noStrike">
                <a:solidFill>
                  <a:srgbClr val="000000"/>
                </a:solidFill>
                <a:uFill>
                  <a:solidFill>
                    <a:srgbClr val="ffffff"/>
                  </a:solidFill>
                </a:uFill>
                <a:latin typeface="Calibri"/>
              </a:rPr>
              <a:t>под низ юбку, </a:t>
            </a:r>
            <a:r>
              <a:rPr b="0" lang="ru-RU" sz="1800" spc="-1" strike="noStrike">
                <a:solidFill>
                  <a:srgbClr val="000000"/>
                </a:solidFill>
                <a:uFill>
                  <a:solidFill>
                    <a:srgbClr val="ffffff"/>
                  </a:solidFill>
                </a:uFill>
                <a:latin typeface="Calibri"/>
              </a:rPr>
              <a:t>когда шла в уборную.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4680"/>
            <a:ext cx="8229240" cy="417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Фактуальное несоответствие</a:t>
            </a:r>
            <a:endParaRPr b="0" lang="ru-RU" sz="4400" spc="-1" strike="noStrike">
              <a:solidFill>
                <a:srgbClr val="000000"/>
              </a:solidFill>
              <a:uFill>
                <a:solidFill>
                  <a:srgbClr val="ffffff"/>
                </a:solidFill>
              </a:uFill>
              <a:latin typeface="Calibri"/>
            </a:endParaRPr>
          </a:p>
        </p:txBody>
      </p:sp>
      <p:sp>
        <p:nvSpPr>
          <p:cNvPr id="153" name="TextShape 2"/>
          <p:cNvSpPr txBox="1"/>
          <p:nvPr/>
        </p:nvSpPr>
        <p:spPr>
          <a:xfrm>
            <a:off x="1403640" y="836640"/>
            <a:ext cx="7282800" cy="528912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Aus der Mauer hatte</a:t>
            </a:r>
            <a:r>
              <a:rPr b="1" lang="ru-RU" sz="1600" spc="-1" strike="noStrike">
                <a:solidFill>
                  <a:srgbClr val="000000"/>
                </a:solidFill>
                <a:uFill>
                  <a:solidFill>
                    <a:srgbClr val="ffffff"/>
                  </a:solidFill>
                </a:uFill>
                <a:latin typeface="Calibri"/>
              </a:rPr>
              <a:t> man zwei Steine herausgebrochen, </a:t>
            </a:r>
            <a:r>
              <a:rPr b="0" lang="ru-RU" sz="1600" spc="-1" strike="noStrike">
                <a:solidFill>
                  <a:srgbClr val="000000"/>
                </a:solidFill>
                <a:uFill>
                  <a:solidFill>
                    <a:srgbClr val="ffffff"/>
                  </a:solidFill>
                </a:uFill>
                <a:latin typeface="Calibri"/>
              </a:rPr>
              <a:t>die den Aufsehern als Fenster dienten, durch das sie uns beobachteten</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В стене не хватало двух камней. </a:t>
            </a:r>
            <a:r>
              <a:rPr b="0" lang="ru-RU" sz="1600" spc="-1" strike="noStrike">
                <a:solidFill>
                  <a:srgbClr val="000000"/>
                </a:solidFill>
                <a:uFill>
                  <a:solidFill>
                    <a:srgbClr val="ffffff"/>
                  </a:solidFill>
                </a:uFill>
                <a:latin typeface="Calibri"/>
              </a:rPr>
              <a:t>Отверстие служило для надзирателей окном, через которое они наблюдали за нами.</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Правильно: в стене вынули два камня, образовавшееся отверстие служило надзирателям глазком, через который они за нами наблюдали.</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Wenn Sie Ihren früheren Aussagen noch irgend etwas hinzuzufügen haben, werde ich </a:t>
            </a:r>
            <a:r>
              <a:rPr b="1" lang="ru-RU" sz="1600" spc="-1" strike="noStrike">
                <a:solidFill>
                  <a:srgbClr val="000000"/>
                </a:solidFill>
                <a:uFill>
                  <a:solidFill>
                    <a:srgbClr val="ffffff"/>
                  </a:solidFill>
                </a:uFill>
                <a:latin typeface="Calibri"/>
              </a:rPr>
              <a:t>es sofort niederlegen.</a:t>
            </a:r>
            <a:r>
              <a:rPr b="0" lang="ru-RU" sz="1600" spc="-1" strike="noStrike">
                <a:solidFill>
                  <a:srgbClr val="000000"/>
                </a:solidFill>
                <a:uFill>
                  <a:solidFill>
                    <a:srgbClr val="ffffff"/>
                  </a:solidFill>
                </a:uFill>
                <a:latin typeface="Calibri"/>
              </a:rPr>
              <a:t> – </a:t>
            </a:r>
            <a:r>
              <a:rPr b="1" lang="ru-RU" sz="1600" spc="-1" strike="noStrike">
                <a:solidFill>
                  <a:srgbClr val="000000"/>
                </a:solidFill>
                <a:uFill>
                  <a:solidFill>
                    <a:srgbClr val="ffffff"/>
                  </a:solidFill>
                </a:uFill>
                <a:latin typeface="Calibri"/>
              </a:rPr>
              <a:t>Sie brauchen es nur auszusprechen!“</a:t>
            </a: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      Mit diesen „ermutigenden“ Worten ließ er mich stehen.«Если Вы хотите еще что-то добавить к вашим ранее сказанным показаниям, я их сразу уберу!– </a:t>
            </a:r>
            <a:r>
              <a:rPr b="1" lang="ru-RU" sz="1600" spc="-1" strike="noStrike">
                <a:solidFill>
                  <a:srgbClr val="000000"/>
                </a:solidFill>
                <a:uFill>
                  <a:solidFill>
                    <a:srgbClr val="ffffff"/>
                  </a:solidFill>
                </a:uFill>
                <a:latin typeface="Calibri"/>
              </a:rPr>
              <a:t>Вам нужно только слово сказать!»</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Правильно: Я сразу </a:t>
            </a:r>
            <a:r>
              <a:rPr b="1" lang="ru-RU" sz="1600" spc="-1" strike="noStrike">
                <a:solidFill>
                  <a:srgbClr val="000000"/>
                </a:solidFill>
                <a:uFill>
                  <a:solidFill>
                    <a:srgbClr val="ffffff"/>
                  </a:solidFill>
                </a:uFill>
                <a:latin typeface="Calibri"/>
              </a:rPr>
              <a:t>запишу</a:t>
            </a:r>
            <a:r>
              <a:rPr b="0" lang="ru-RU" sz="1600" spc="-1" strike="noStrike">
                <a:solidFill>
                  <a:srgbClr val="000000"/>
                </a:solidFill>
                <a:uFill>
                  <a:solidFill>
                    <a:srgbClr val="ffffff"/>
                  </a:solidFill>
                </a:uFill>
                <a:latin typeface="Calibri"/>
              </a:rPr>
              <a:t> вместо </a:t>
            </a:r>
            <a:r>
              <a:rPr b="1" lang="ru-RU" sz="1600" spc="-1" strike="noStrike">
                <a:solidFill>
                  <a:srgbClr val="000000"/>
                </a:solidFill>
                <a:uFill>
                  <a:solidFill>
                    <a:srgbClr val="ffffff"/>
                  </a:solidFill>
                </a:uFill>
                <a:latin typeface="Calibri"/>
              </a:rPr>
              <a:t>уберу</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Wenn sie zur Vernehmung geführt wurde – </a:t>
            </a:r>
            <a:r>
              <a:rPr b="1" lang="ru-RU" sz="1600" spc="-1" strike="noStrike">
                <a:solidFill>
                  <a:srgbClr val="000000"/>
                </a:solidFill>
                <a:uFill>
                  <a:solidFill>
                    <a:srgbClr val="ffffff"/>
                  </a:solidFill>
                </a:uFill>
                <a:latin typeface="Calibri"/>
              </a:rPr>
              <a:t>und war es auch mitten in der Nacht</a:t>
            </a:r>
            <a:r>
              <a:rPr b="0" lang="ru-RU" sz="1600" spc="-1" strike="noStrike">
                <a:solidFill>
                  <a:srgbClr val="000000"/>
                </a:solidFill>
                <a:uFill>
                  <a:solidFill>
                    <a:srgbClr val="ffffff"/>
                  </a:solidFill>
                </a:uFill>
                <a:latin typeface="Calibri"/>
              </a:rPr>
              <a:t> –, packte sie Annotschka jedesmal in einen Schal und nahm sie mit; – aus Angst, sie könnte in ihrer Abwesenheit fortgetragen und in ein Kinderheim gebracht worden.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Когда ее вели на допрос,</a:t>
            </a:r>
            <a:r>
              <a:rPr b="1" lang="ru-RU" sz="1600" spc="-1" strike="noStrike">
                <a:solidFill>
                  <a:srgbClr val="000000"/>
                </a:solidFill>
                <a:uFill>
                  <a:solidFill>
                    <a:srgbClr val="ffffff"/>
                  </a:solidFill>
                </a:uFill>
                <a:latin typeface="Calibri"/>
              </a:rPr>
              <a:t> а обычно это происходило посреди ночи, </a:t>
            </a:r>
            <a:r>
              <a:rPr b="0" lang="ru-RU" sz="1600" spc="-1" strike="noStrike">
                <a:solidFill>
                  <a:srgbClr val="000000"/>
                </a:solidFill>
                <a:uFill>
                  <a:solidFill>
                    <a:srgbClr val="ffffff"/>
                  </a:solidFill>
                </a:uFill>
                <a:latin typeface="Calibri"/>
              </a:rPr>
              <a:t>она каждый раз укутывала Анночку в платок и несла с собой; – из страха, что во время ее отсутствие кто-то заберет ее и отдаст в детский дом.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  даже если это бывало ночью</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457200" y="274680"/>
            <a:ext cx="8229240" cy="34560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pic>
        <p:nvPicPr>
          <p:cNvPr id="56" name="Picture 2" descr=""/>
          <p:cNvPicPr/>
          <p:nvPr/>
        </p:nvPicPr>
        <p:blipFill>
          <a:blip r:embed="rId1"/>
          <a:stretch/>
        </p:blipFill>
        <p:spPr>
          <a:xfrm>
            <a:off x="1619640" y="260640"/>
            <a:ext cx="7289280" cy="54669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633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Фактуальное несоответствие</a:t>
            </a:r>
            <a:endParaRPr b="0" lang="ru-RU" sz="4400" spc="-1" strike="noStrike">
              <a:solidFill>
                <a:srgbClr val="000000"/>
              </a:solidFill>
              <a:uFill>
                <a:solidFill>
                  <a:srgbClr val="ffffff"/>
                </a:solidFill>
              </a:uFill>
              <a:latin typeface="Calibri"/>
            </a:endParaRPr>
          </a:p>
        </p:txBody>
      </p:sp>
      <p:sp>
        <p:nvSpPr>
          <p:cNvPr id="155" name="TextShape 2"/>
          <p:cNvSpPr txBox="1"/>
          <p:nvPr/>
        </p:nvSpPr>
        <p:spPr>
          <a:xfrm>
            <a:off x="1403640" y="908640"/>
            <a:ext cx="7282800" cy="5760360"/>
          </a:xfrm>
          <a:prstGeom prst="rect">
            <a:avLst/>
          </a:prstGeom>
          <a:noFill/>
          <a:ln>
            <a:noFill/>
          </a:ln>
        </p:spPr>
        <p:txBody>
          <a:bodyPr/>
          <a:p>
            <a:pPr marL="343080" indent="-342720">
              <a:lnSpc>
                <a:spcPct val="100000"/>
              </a:lnSpc>
            </a:pPr>
            <a:r>
              <a:rPr b="0" lang="ru-RU" sz="32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Es war eine nur ungenügende Entschädigung für mich, ihm </a:t>
            </a:r>
            <a:r>
              <a:rPr b="1" lang="ru-RU" sz="1600" spc="-1" strike="noStrike">
                <a:solidFill>
                  <a:srgbClr val="000000"/>
                </a:solidFill>
                <a:uFill>
                  <a:solidFill>
                    <a:srgbClr val="ffffff"/>
                  </a:solidFill>
                </a:uFill>
                <a:latin typeface="Calibri"/>
              </a:rPr>
              <a:t>Fratzen zu schneiden</a:t>
            </a:r>
            <a:r>
              <a:rPr b="0" lang="ru-RU" sz="1600" spc="-1" strike="noStrike">
                <a:solidFill>
                  <a:srgbClr val="000000"/>
                </a:solidFill>
                <a:uFill>
                  <a:solidFill>
                    <a:srgbClr val="ffffff"/>
                  </a:solidFill>
                </a:uFill>
                <a:latin typeface="Calibri"/>
              </a:rPr>
              <a:t>, sobald er sich umgedreht hatte. Ich gebe zu, das waren nicht gerade gute Manieren, aber man bedenke, - ich war so jung, noch nicht zwanzig Jahre alt und fürchterlich erbittert!</a:t>
            </a: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      Meine Grimassen hatten einen gewaltigen Erfolg. – Alle meine Mitgefangenen kicherten, sogar der Aufseher mußte sich abkehren, um sein Lächeln zu verbergen, und Adamson wurde wütend, denn er merkte, daß man über ihn lachte.</a:t>
            </a: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      Eines Tages, plötzlich, als ich es gar nicht erwartete, drehte er sich um und sah meine gegen ihn herausgestreckte Zunge!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Для меня было лишь недостаточной компенсацией то, что, когда он отворачивался, </a:t>
            </a:r>
            <a:r>
              <a:rPr b="1" lang="ru-RU" sz="1600" spc="-1" strike="noStrike">
                <a:solidFill>
                  <a:srgbClr val="000000"/>
                </a:solidFill>
                <a:uFill>
                  <a:solidFill>
                    <a:srgbClr val="ffffff"/>
                  </a:solidFill>
                </a:uFill>
                <a:latin typeface="Calibri"/>
              </a:rPr>
              <a:t>я отбирала у него еду.</a:t>
            </a:r>
            <a:r>
              <a:rPr b="0" lang="ru-RU" sz="1600" spc="-1" strike="noStrike">
                <a:solidFill>
                  <a:srgbClr val="000000"/>
                </a:solidFill>
                <a:uFill>
                  <a:solidFill>
                    <a:srgbClr val="ffffff"/>
                  </a:solidFill>
                </a:uFill>
                <a:latin typeface="Calibri"/>
              </a:rPr>
              <a:t> (</a:t>
            </a:r>
            <a:r>
              <a:rPr b="1" lang="ru-RU" sz="1600" spc="-1" strike="noStrike">
                <a:solidFill>
                  <a:srgbClr val="000000"/>
                </a:solidFill>
                <a:uFill>
                  <a:solidFill>
                    <a:srgbClr val="ffffff"/>
                  </a:solidFill>
                </a:uFill>
                <a:latin typeface="Calibri"/>
              </a:rPr>
              <a:t>ПРАВИЛЬНО: КОРЧИТЬ ГРИМАСЫ</a:t>
            </a:r>
            <a:r>
              <a:rPr b="0" lang="ru-RU" sz="1600" spc="-1" strike="noStrike">
                <a:solidFill>
                  <a:srgbClr val="000000"/>
                </a:solidFill>
                <a:uFill>
                  <a:solidFill>
                    <a:srgbClr val="ffffff"/>
                  </a:solidFill>
                </a:uFill>
                <a:latin typeface="Calibri"/>
              </a:rPr>
              <a:t> ) Я согласна, это были не совсем хорошие манеры, но подумайте, -  я была так молода,  мне не было и 20 лет, и я была очень ожесточена! (</a:t>
            </a:r>
            <a:r>
              <a:rPr b="1" lang="ru-RU" sz="1600" spc="-1" strike="noStrike">
                <a:solidFill>
                  <a:srgbClr val="000000"/>
                </a:solidFill>
                <a:uFill>
                  <a:solidFill>
                    <a:srgbClr val="ffffff"/>
                  </a:solidFill>
                </a:uFill>
                <a:latin typeface="Calibri"/>
              </a:rPr>
              <a:t>лучше: ЗАДЕТА).</a:t>
            </a: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      Мои гримасы имели огромный успех. – Все мои сокамерники хихикали, надсмотрщику даже приходилось отвернуться, чтобы </a:t>
            </a:r>
            <a:r>
              <a:rPr b="0" lang="ru-RU" sz="1600" spc="-1" strike="noStrike" u="sng">
                <a:solidFill>
                  <a:srgbClr val="000000"/>
                </a:solidFill>
                <a:uFill>
                  <a:solidFill>
                    <a:srgbClr val="ffffff"/>
                  </a:solidFill>
                </a:uFill>
                <a:latin typeface="Calibri"/>
              </a:rPr>
              <a:t>скрыть</a:t>
            </a:r>
            <a:r>
              <a:rPr b="0" lang="ru-RU" sz="1600" spc="-1" strike="noStrike">
                <a:solidFill>
                  <a:srgbClr val="000000"/>
                </a:solidFill>
                <a:uFill>
                  <a:solidFill>
                    <a:srgbClr val="ffffff"/>
                  </a:solidFill>
                </a:uFill>
                <a:latin typeface="Calibri"/>
              </a:rPr>
              <a:t> </a:t>
            </a:r>
            <a:r>
              <a:rPr b="1" lang="ru-RU" sz="1600" spc="-1" strike="noStrike">
                <a:solidFill>
                  <a:srgbClr val="000000"/>
                </a:solidFill>
                <a:uFill>
                  <a:solidFill>
                    <a:srgbClr val="ffffff"/>
                  </a:solidFill>
                </a:uFill>
                <a:latin typeface="Calibri"/>
              </a:rPr>
              <a:t>(правильно скрывать)</a:t>
            </a:r>
            <a:r>
              <a:rPr b="0" lang="ru-RU" sz="1600" spc="-1" strike="noStrike">
                <a:solidFill>
                  <a:srgbClr val="000000"/>
                </a:solidFill>
                <a:uFill>
                  <a:solidFill>
                    <a:srgbClr val="ffffff"/>
                  </a:solidFill>
                </a:uFill>
                <a:latin typeface="Calibri"/>
              </a:rPr>
              <a:t> улыбку, а Адамсон был в ярости, потому что знал, что смеются над ним. Однажды, вдруг, когда я вовсе не ожидала, он повернулся и увидел, </a:t>
            </a:r>
            <a:r>
              <a:rPr b="0" lang="ru-RU" sz="1600" spc="-1" strike="noStrike" u="sng">
                <a:solidFill>
                  <a:srgbClr val="000000"/>
                </a:solidFill>
                <a:uFill>
                  <a:solidFill>
                    <a:srgbClr val="ffffff"/>
                  </a:solidFill>
                </a:uFill>
                <a:latin typeface="Calibri"/>
              </a:rPr>
              <a:t>мой высунутый на него язык!</a:t>
            </a: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r>
              <a:rPr b="1" lang="ru-RU" sz="1600" spc="-1" strike="noStrike">
                <a:solidFill>
                  <a:srgbClr val="000000"/>
                </a:solidFill>
                <a:uFill>
                  <a:solidFill>
                    <a:srgbClr val="ffffff"/>
                  </a:solidFill>
                </a:uFill>
                <a:latin typeface="Calibri"/>
              </a:rPr>
              <a:t>*правильно: я показываю ему язык ,  а не отбираю еду, и не лишаю еды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2339640" y="274680"/>
            <a:ext cx="6346800" cy="489600"/>
          </a:xfrm>
          <a:prstGeom prst="rect">
            <a:avLst/>
          </a:prstGeom>
          <a:noFill/>
          <a:ln>
            <a:noFill/>
          </a:ln>
        </p:spPr>
        <p:txBody>
          <a:bodyPr anchor="ctr"/>
          <a:p>
            <a:pPr algn="ctr">
              <a:lnSpc>
                <a:spcPct val="100000"/>
              </a:lnSpc>
            </a:pPr>
            <a:r>
              <a:rPr b="1" lang="ru-RU" sz="2000" spc="-1" strike="noStrike">
                <a:solidFill>
                  <a:srgbClr val="000000"/>
                </a:solidFill>
                <a:uFill>
                  <a:solidFill>
                    <a:srgbClr val="ffffff"/>
                  </a:solidFill>
                </a:uFill>
                <a:latin typeface="Calibri"/>
              </a:rPr>
              <a:t>Фактуальное несоответствие</a:t>
            </a:r>
            <a:endParaRPr b="0" lang="ru-RU" sz="4400" spc="-1" strike="noStrike">
              <a:solidFill>
                <a:srgbClr val="000000"/>
              </a:solidFill>
              <a:uFill>
                <a:solidFill>
                  <a:srgbClr val="ffffff"/>
                </a:solidFill>
              </a:uFill>
              <a:latin typeface="Calibri"/>
            </a:endParaRPr>
          </a:p>
        </p:txBody>
      </p:sp>
      <p:sp>
        <p:nvSpPr>
          <p:cNvPr id="157" name="TextShape 2"/>
          <p:cNvSpPr txBox="1"/>
          <p:nvPr/>
        </p:nvSpPr>
        <p:spPr>
          <a:xfrm>
            <a:off x="1403640" y="836640"/>
            <a:ext cx="7282800" cy="602100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Mitten auf einer Straße liegt ein zusammengebrochenes Pferd. Ein Häuflein Menschen sammelt sich darum. Einige bilden verstohlen um sich, schneiden Stücke</a:t>
            </a:r>
            <a:r>
              <a:rPr b="1" lang="ru-RU" sz="1600" spc="-1" strike="noStrike">
                <a:solidFill>
                  <a:srgbClr val="000000"/>
                </a:solidFill>
                <a:uFill>
                  <a:solidFill>
                    <a:srgbClr val="ffffff"/>
                  </a:solidFill>
                </a:uFill>
                <a:latin typeface="Calibri"/>
              </a:rPr>
              <a:t> aus dem Kadaver </a:t>
            </a:r>
            <a:r>
              <a:rPr b="0" lang="ru-RU" sz="1600" spc="-1" strike="noStrike">
                <a:solidFill>
                  <a:srgbClr val="000000"/>
                </a:solidFill>
                <a:uFill>
                  <a:solidFill>
                    <a:srgbClr val="ffffff"/>
                  </a:solidFill>
                </a:uFill>
                <a:latin typeface="Calibri"/>
              </a:rPr>
              <a:t>und eilen davon.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Посреди улицы лежит обессилевшая лошадь. Кучка людей собралась вокруг нее. Некоторые украдкой осматриваются по сторонам, вырезают </a:t>
            </a:r>
            <a:r>
              <a:rPr b="1" lang="ru-RU" sz="1600" spc="-1" strike="noStrike">
                <a:solidFill>
                  <a:srgbClr val="000000"/>
                </a:solidFill>
                <a:uFill>
                  <a:solidFill>
                    <a:srgbClr val="ffffff"/>
                  </a:solidFill>
                </a:uFill>
                <a:latin typeface="Calibri"/>
              </a:rPr>
              <a:t>куски туши</a:t>
            </a:r>
            <a:r>
              <a:rPr b="0" lang="ru-RU" sz="1600" spc="-1" strike="noStrike">
                <a:solidFill>
                  <a:srgbClr val="000000"/>
                </a:solidFill>
                <a:uFill>
                  <a:solidFill>
                    <a:srgbClr val="ffffff"/>
                  </a:solidFill>
                </a:uFill>
                <a:latin typeface="Calibri"/>
              </a:rPr>
              <a:t> и спешат прочь.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a:t>
            </a:r>
            <a:r>
              <a:rPr b="0" lang="ru-RU" sz="1600" spc="-1" strike="noStrike">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Посреди улицы лежит обессилевшая лошадь. Кучка людей собралась вокруг нее. Некоторые украдкой осматриваются по сторонам, вырезают от туши </a:t>
            </a:r>
            <a:r>
              <a:rPr b="1" lang="ru-RU" sz="1600" spc="-1" strike="noStrike">
                <a:solidFill>
                  <a:srgbClr val="000000"/>
                </a:solidFill>
                <a:uFill>
                  <a:solidFill>
                    <a:srgbClr val="ffffff"/>
                  </a:solidFill>
                </a:uFill>
                <a:latin typeface="Calibri"/>
              </a:rPr>
              <a:t>сдохшей лошади</a:t>
            </a:r>
            <a:r>
              <a:rPr b="0" lang="ru-RU" sz="1600" spc="-1" strike="noStrike">
                <a:solidFill>
                  <a:srgbClr val="000000"/>
                </a:solidFill>
                <a:uFill>
                  <a:solidFill>
                    <a:srgbClr val="ffffff"/>
                  </a:solidFill>
                </a:uFill>
                <a:latin typeface="Calibri"/>
              </a:rPr>
              <a:t> куски и спешат прочь.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t>
            </a:r>
            <a:r>
              <a:rPr b="0" lang="ru-RU" sz="1600" spc="-1" strike="noStrike">
                <a:solidFill>
                  <a:srgbClr val="000000"/>
                </a:solidFill>
                <a:uFill>
                  <a:solidFill>
                    <a:srgbClr val="ffffff"/>
                  </a:solidFill>
                </a:uFill>
                <a:latin typeface="Calibri"/>
              </a:rPr>
              <a:t>Wir haben Vollmacht zur Haussuchung und Verhaftung der Genossin Alexandra Anzerowa“, sagte der eine. </a:t>
            </a:r>
            <a:r>
              <a:rPr b="1" lang="ru-RU" sz="1600" spc="-1" strike="noStrike">
                <a:solidFill>
                  <a:srgbClr val="000000"/>
                </a:solidFill>
                <a:uFill>
                  <a:solidFill>
                    <a:srgbClr val="ffffff"/>
                  </a:solidFill>
                </a:uFill>
                <a:latin typeface="Calibri"/>
              </a:rPr>
              <a:t>Das galt mir!</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«У нас есть ордер на обыск и арест товарища Александры Анзеровой», –сказал один из них. </a:t>
            </a:r>
            <a:r>
              <a:rPr b="1" lang="ru-RU" sz="1600" spc="-1" strike="noStrike">
                <a:solidFill>
                  <a:srgbClr val="000000"/>
                </a:solidFill>
                <a:uFill>
                  <a:solidFill>
                    <a:srgbClr val="ffffff"/>
                  </a:solidFill>
                </a:uFill>
                <a:latin typeface="Calibri"/>
              </a:rPr>
              <a:t>Это относилось ко мне!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Лучше:</a:t>
            </a:r>
            <a:r>
              <a:rPr b="0" lang="ru-RU" sz="1600" spc="-1" strike="noStrike">
                <a:solidFill>
                  <a:srgbClr val="000000"/>
                </a:solidFill>
                <a:uFill>
                  <a:solidFill>
                    <a:srgbClr val="ffffff"/>
                  </a:solidFill>
                </a:uFill>
                <a:latin typeface="Calibri"/>
              </a:rPr>
              <a:t> настал и мой черед!!!</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Nur wenige von den Gefangenen rührten trotz des Hungers die Fleischsuppe an – es war ja Karwoche.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Лишь немногие из заключенных, несмотря на голод, </a:t>
            </a:r>
            <a:r>
              <a:rPr b="1" lang="ru-RU" sz="1600" spc="-1" strike="noStrike">
                <a:solidFill>
                  <a:srgbClr val="000000"/>
                </a:solidFill>
                <a:uFill>
                  <a:solidFill>
                    <a:srgbClr val="ffffff"/>
                  </a:solidFill>
                </a:uFill>
                <a:latin typeface="Calibri"/>
              </a:rPr>
              <a:t>размешивали</a:t>
            </a:r>
            <a:r>
              <a:rPr b="0" lang="ru-RU" sz="1600" spc="-1" strike="noStrike">
                <a:solidFill>
                  <a:srgbClr val="000000"/>
                </a:solidFill>
                <a:uFill>
                  <a:solidFill>
                    <a:srgbClr val="ffffff"/>
                  </a:solidFill>
                </a:uFill>
                <a:latin typeface="Calibri"/>
              </a:rPr>
              <a:t> мясной суп – ведь все-таки была Страстная Седмица.</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Правильно</a:t>
            </a:r>
            <a:r>
              <a:rPr b="0" lang="ru-RU" sz="1600" spc="-1" strike="noStrike">
                <a:solidFill>
                  <a:srgbClr val="000000"/>
                </a:solidFill>
                <a:uFill>
                  <a:solidFill>
                    <a:srgbClr val="ffffff"/>
                  </a:solidFill>
                </a:uFill>
                <a:latin typeface="Calibri"/>
              </a:rPr>
              <a:t>: прикоснулись к супу, стали есть суп</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274680"/>
            <a:ext cx="8229240" cy="561600"/>
          </a:xfrm>
          <a:prstGeom prst="rect">
            <a:avLst/>
          </a:prstGeom>
          <a:noFill/>
          <a:ln>
            <a:noFill/>
          </a:ln>
        </p:spPr>
        <p:txBody>
          <a:bodyPr anchor="ctr"/>
          <a:p>
            <a:pPr algn="ctr">
              <a:lnSpc>
                <a:spcPct val="100000"/>
              </a:lnSpc>
            </a:pPr>
            <a:r>
              <a:rPr b="1" lang="ru-RU" sz="1800" spc="-1" strike="noStrike">
                <a:solidFill>
                  <a:srgbClr val="000000"/>
                </a:solidFill>
                <a:uFill>
                  <a:solidFill>
                    <a:srgbClr val="ffffff"/>
                  </a:solidFill>
                </a:uFill>
                <a:latin typeface="Calibri"/>
              </a:rPr>
              <a:t>Отход от калькирования необходим </a:t>
            </a:r>
            <a:endParaRPr b="0" lang="ru-RU" sz="4400" spc="-1" strike="noStrike">
              <a:solidFill>
                <a:srgbClr val="000000"/>
              </a:solidFill>
              <a:uFill>
                <a:solidFill>
                  <a:srgbClr val="ffffff"/>
                </a:solidFill>
              </a:uFill>
              <a:latin typeface="Calibri"/>
            </a:endParaRPr>
          </a:p>
        </p:txBody>
      </p:sp>
      <p:sp>
        <p:nvSpPr>
          <p:cNvPr id="159" name="TextShape 2"/>
          <p:cNvSpPr txBox="1"/>
          <p:nvPr/>
        </p:nvSpPr>
        <p:spPr>
          <a:xfrm>
            <a:off x="1403640" y="836640"/>
            <a:ext cx="7282800" cy="554436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Später konnte sie nicht erklären, woher sie den Mut dazu aufgebracht hatte, aber in dem Moment rief sie plötzlich</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unseren</a:t>
            </a:r>
            <a:r>
              <a:rPr b="1" lang="ru-RU" sz="1800" spc="-1" strike="noStrike">
                <a:solidFill>
                  <a:srgbClr val="000000"/>
                </a:solidFill>
                <a:uFill>
                  <a:solidFill>
                    <a:srgbClr val="ffffff"/>
                  </a:solidFill>
                </a:uFill>
                <a:latin typeface="Calibri"/>
              </a:rPr>
              <a:t> Ostergruß: </a:t>
            </a:r>
            <a:r>
              <a:rPr b="0" lang="ru-RU" sz="1800" spc="-1" strike="noStrike">
                <a:solidFill>
                  <a:srgbClr val="000000"/>
                </a:solidFill>
                <a:uFill>
                  <a:solidFill>
                    <a:srgbClr val="ffffff"/>
                  </a:solidFill>
                </a:uFill>
                <a:latin typeface="Calibri"/>
              </a:rPr>
              <a:t>„Christ ist erstanden!“ und aus all den verschlossenen Türen erscholl die Antwort: „Er ist wahrhaftig auferstanden!“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Позже она не могла объяснить, откуда у нее появилось мужество, но в тот момент она внезапно выкрикнула</a:t>
            </a:r>
            <a:r>
              <a:rPr b="1" lang="ru-RU" sz="1800" spc="-1" strike="noStrike">
                <a:solidFill>
                  <a:srgbClr val="000000"/>
                </a:solidFill>
                <a:uFill>
                  <a:solidFill>
                    <a:srgbClr val="ffffff"/>
                  </a:solidFill>
                </a:uFill>
                <a:latin typeface="Calibri"/>
              </a:rPr>
              <a:t> </a:t>
            </a:r>
            <a:r>
              <a:rPr b="1" lang="ru-RU" sz="1800" spc="-1" strike="noStrike" u="sng">
                <a:solidFill>
                  <a:srgbClr val="000000"/>
                </a:solidFill>
                <a:uFill>
                  <a:solidFill>
                    <a:srgbClr val="ffffff"/>
                  </a:solidFill>
                </a:uFill>
                <a:latin typeface="Calibri"/>
              </a:rPr>
              <a:t>наше</a:t>
            </a:r>
            <a:r>
              <a:rPr b="1" lang="ru-RU" sz="1800" spc="-1" strike="noStrike">
                <a:solidFill>
                  <a:srgbClr val="000000"/>
                </a:solidFill>
                <a:uFill>
                  <a:solidFill>
                    <a:srgbClr val="ffffff"/>
                  </a:solidFill>
                </a:uFill>
                <a:latin typeface="Calibri"/>
              </a:rPr>
              <a:t> пасхальное приветствие: </a:t>
            </a:r>
            <a:r>
              <a:rPr b="0" lang="ru-RU" sz="1800" spc="-1" strike="noStrike">
                <a:solidFill>
                  <a:srgbClr val="000000"/>
                </a:solidFill>
                <a:uFill>
                  <a:solidFill>
                    <a:srgbClr val="ffffff"/>
                  </a:solidFill>
                </a:uFill>
                <a:latin typeface="Calibri"/>
              </a:rPr>
              <a:t>«Христос воскрес!», а из-за запертых дверей тихим эхом разнесся ответ: «Воистину воскрес!»</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Правильно</a:t>
            </a:r>
            <a:r>
              <a:rPr b="0" lang="ru-RU" sz="1800" spc="-1" strike="noStrike">
                <a:solidFill>
                  <a:srgbClr val="000000"/>
                </a:solidFill>
                <a:uFill>
                  <a:solidFill>
                    <a:srgbClr val="ffffff"/>
                  </a:solidFill>
                </a:uFill>
                <a:latin typeface="Calibri"/>
              </a:rPr>
              <a:t>: хорошо всем знакомое, общеизвестное, исконно пасхальное …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Natürlich haben diese </a:t>
            </a:r>
            <a:r>
              <a:rPr b="1" lang="ru-RU" sz="1800" spc="-1" strike="noStrike">
                <a:solidFill>
                  <a:srgbClr val="000000"/>
                </a:solidFill>
                <a:uFill>
                  <a:solidFill>
                    <a:srgbClr val="ffffff"/>
                  </a:solidFill>
                </a:uFill>
                <a:latin typeface="Calibri"/>
              </a:rPr>
              <a:t>törichten </a:t>
            </a:r>
            <a:r>
              <a:rPr b="0" lang="ru-RU" sz="1800" spc="-1" strike="noStrike">
                <a:solidFill>
                  <a:srgbClr val="000000"/>
                </a:solidFill>
                <a:uFill>
                  <a:solidFill>
                    <a:srgbClr val="ffffff"/>
                  </a:solidFill>
                </a:uFill>
                <a:latin typeface="Calibri"/>
              </a:rPr>
              <a:t>Briefe Lenin niemals erreicht.</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Конечно, эти</a:t>
            </a:r>
            <a:r>
              <a:rPr b="1" lang="ru-RU" sz="1800" spc="-1" strike="noStrike">
                <a:solidFill>
                  <a:srgbClr val="000000"/>
                </a:solidFill>
                <a:uFill>
                  <a:solidFill>
                    <a:srgbClr val="ffffff"/>
                  </a:solidFill>
                </a:uFill>
                <a:latin typeface="Calibri"/>
              </a:rPr>
              <a:t> глупые </a:t>
            </a:r>
            <a:r>
              <a:rPr b="0" lang="ru-RU" sz="1800" spc="-1" strike="noStrike">
                <a:solidFill>
                  <a:srgbClr val="000000"/>
                </a:solidFill>
                <a:uFill>
                  <a:solidFill>
                    <a:srgbClr val="ffffff"/>
                  </a:solidFill>
                </a:uFill>
                <a:latin typeface="Calibri"/>
              </a:rPr>
              <a:t>письма не дошли до Ленина.</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Лучше:</a:t>
            </a:r>
            <a:r>
              <a:rPr b="0" lang="ru-RU" sz="1800" spc="-1" strike="noStrike">
                <a:solidFill>
                  <a:srgbClr val="000000"/>
                </a:solidFill>
                <a:uFill>
                  <a:solidFill>
                    <a:srgbClr val="ffffff"/>
                  </a:solidFill>
                </a:uFill>
                <a:latin typeface="Calibri"/>
              </a:rPr>
              <a:t> бесполезные / не возымевшие действия письма / написанные впустую, / написанные напрасно</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800" spc="-1" strike="noStrike">
                <a:solidFill>
                  <a:srgbClr val="000000"/>
                </a:solidFill>
                <a:uFill>
                  <a:solidFill>
                    <a:srgbClr val="ffffff"/>
                  </a:solidFill>
                </a:uFill>
                <a:latin typeface="Calibri"/>
              </a:rPr>
              <a:t>Через некоторое время появился командир  (правильно: комендант), </a:t>
            </a:r>
            <a:r>
              <a:rPr b="0" lang="ru-RU" sz="1800" spc="-1" strike="noStrike">
                <a:solidFill>
                  <a:srgbClr val="000000"/>
                </a:solidFill>
                <a:uFill>
                  <a:solidFill>
                    <a:srgbClr val="ffffff"/>
                  </a:solidFill>
                </a:uFill>
                <a:latin typeface="Calibri"/>
              </a:rPr>
              <a:t>но он избегал социалисток, которые по малейшему поводу проводили тюремные забастовки</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p>
            <a:pPr algn="ctr">
              <a:lnSpc>
                <a:spcPct val="100000"/>
              </a:lnSpc>
            </a:pPr>
            <a:r>
              <a:rPr b="1" lang="ru-RU" sz="1800" spc="-1" strike="noStrike">
                <a:solidFill>
                  <a:srgbClr val="000000"/>
                </a:solidFill>
                <a:uFill>
                  <a:solidFill>
                    <a:srgbClr val="ffffff"/>
                  </a:solidFill>
                </a:uFill>
                <a:latin typeface="Calibri"/>
              </a:rPr>
              <a:t>Неправильный выбор соответствия, ложное калькирование</a:t>
            </a:r>
            <a:r>
              <a:rPr b="1" lang="ru-RU" sz="1800" spc="-1" strike="noStrike">
                <a:solidFill>
                  <a:srgbClr val="000000"/>
                </a:solidFill>
                <a:uFill>
                  <a:solidFill>
                    <a:srgbClr val="ffffff"/>
                  </a:solidFill>
                </a:uFill>
                <a:latin typeface="Calibri"/>
              </a:rPr>
              <a:t>
</a:t>
            </a:r>
            <a:r>
              <a:rPr b="1" lang="ru-RU" sz="1800" spc="-1" strike="noStrike">
                <a:solidFill>
                  <a:srgbClr val="000000"/>
                </a:solidFill>
                <a:uFill>
                  <a:solidFill>
                    <a:srgbClr val="ffffff"/>
                  </a:solidFill>
                </a:uFill>
                <a:latin typeface="Calibri"/>
              </a:rPr>
              <a:t>привязанного к религиозной картине жизни.</a:t>
            </a:r>
            <a:r>
              <a:rPr b="0" lang="ru-RU" sz="1800" spc="-1" strike="noStrike">
                <a:solidFill>
                  <a:srgbClr val="000000"/>
                </a:solidFill>
                <a:uFill>
                  <a:solidFill>
                    <a:srgbClr val="ffffff"/>
                  </a:solidFill>
                </a:uFill>
                <a:latin typeface="Calibri"/>
              </a:rPr>
              <a:t>
</a:t>
            </a:r>
            <a:r>
              <a:rPr b="1" lang="ru-RU" sz="1800" spc="-1" strike="noStrike">
                <a:solidFill>
                  <a:srgbClr val="000000"/>
                </a:solidFill>
                <a:uFill>
                  <a:solidFill>
                    <a:srgbClr val="ffffff"/>
                  </a:solidFill>
                </a:uFill>
                <a:latin typeface="Calibri"/>
              </a:rPr>
              <a:t>Есть хороший метод -верификация </a:t>
            </a:r>
            <a:endParaRPr b="0" lang="ru-RU" sz="4400" spc="-1" strike="noStrike">
              <a:solidFill>
                <a:srgbClr val="000000"/>
              </a:solidFill>
              <a:uFill>
                <a:solidFill>
                  <a:srgbClr val="ffffff"/>
                </a:solidFill>
              </a:uFill>
              <a:latin typeface="Calibri"/>
            </a:endParaRPr>
          </a:p>
        </p:txBody>
      </p:sp>
      <p:sp>
        <p:nvSpPr>
          <p:cNvPr id="161" name="TextShape 2"/>
          <p:cNvSpPr txBox="1"/>
          <p:nvPr/>
        </p:nvSpPr>
        <p:spPr>
          <a:xfrm>
            <a:off x="457200" y="1600200"/>
            <a:ext cx="8229240" cy="5257440"/>
          </a:xfrm>
          <a:prstGeom prst="rect">
            <a:avLst/>
          </a:prstGeom>
          <a:noFill/>
          <a:ln>
            <a:noFill/>
          </a:ln>
        </p:spPr>
        <p:txBody>
          <a:bodyPr/>
          <a:p>
            <a:pPr marL="343080" indent="-342720">
              <a:lnSpc>
                <a:spcPct val="100000"/>
              </a:lnSpc>
            </a:pPr>
            <a:r>
              <a:rPr b="0" lang="ru-RU" sz="1400" spc="-1" strike="noStrike">
                <a:solidFill>
                  <a:srgbClr val="000000"/>
                </a:solidFill>
                <a:uFill>
                  <a:solidFill>
                    <a:srgbClr val="ffffff"/>
                  </a:solidFill>
                </a:uFill>
                <a:latin typeface="Calibri"/>
              </a:rPr>
              <a:t>An jeder Tür hing noch die Inschrift: „Christus ist in unserer Mitte“, -- der Wahlspruch der Solowkimönche.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400" spc="-1" strike="noStrike">
                <a:solidFill>
                  <a:srgbClr val="000000"/>
                </a:solidFill>
                <a:uFill>
                  <a:solidFill>
                    <a:srgbClr val="ffffff"/>
                  </a:solidFill>
                </a:uFill>
                <a:latin typeface="Calibri"/>
              </a:rPr>
              <a:t>У каждой двери висела надпись: „Христос – в нашем сердце“, - девиз монахов с Соловков.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400" spc="-1" strike="noStrike">
                <a:solidFill>
                  <a:srgbClr val="000000"/>
                </a:solidFill>
                <a:uFill>
                  <a:solidFill>
                    <a:srgbClr val="ffffff"/>
                  </a:solidFill>
                </a:uFill>
                <a:latin typeface="Calibri"/>
              </a:rPr>
              <a:t>Правильно: господь с нами</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400" spc="-1" strike="noStrike" cap="all">
                <a:solidFill>
                  <a:srgbClr val="000000"/>
                </a:solidFill>
                <a:uFill>
                  <a:solidFill>
                    <a:srgbClr val="ffffff"/>
                  </a:solidFill>
                </a:uFill>
                <a:latin typeface="Calibri"/>
              </a:rPr>
              <a:t>СРАВНИ:</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400" spc="-1" strike="noStrike" cap="all">
                <a:solidFill>
                  <a:srgbClr val="000000"/>
                </a:solidFill>
                <a:uFill>
                  <a:solidFill>
                    <a:srgbClr val="ffffff"/>
                  </a:solidFill>
                </a:uFill>
                <a:latin typeface="Calibri"/>
              </a:rPr>
              <a:t>ГОСПОДЬ ВСЕГДА С НАМИ</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400" spc="-1" strike="noStrike">
                <a:solidFill>
                  <a:srgbClr val="000000"/>
                </a:solidFill>
                <a:uFill>
                  <a:solidFill>
                    <a:srgbClr val="ffffff"/>
                  </a:solidFill>
                </a:uFill>
                <a:latin typeface="Calibri"/>
              </a:rPr>
              <a:t>Наставления и мысли о духовной жизни</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400" spc="-1" strike="noStrike" u="sng">
                <a:solidFill>
                  <a:srgbClr val="0000ff"/>
                </a:solidFill>
                <a:uFill>
                  <a:solidFill>
                    <a:srgbClr val="ffffff"/>
                  </a:solidFill>
                </a:uFill>
                <a:latin typeface="Calibri"/>
                <a:hlinkClick r:id="rId1"/>
              </a:rPr>
              <a:t>Cвященномученик Иоанн (Поммер)</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400" spc="-1" strike="noStrike">
                <a:solidFill>
                  <a:srgbClr val="000000"/>
                </a:solidFill>
                <a:uFill>
                  <a:solidFill>
                    <a:srgbClr val="ffffff"/>
                  </a:solidFill>
                </a:uFill>
                <a:latin typeface="Calibri"/>
              </a:rPr>
              <a:t>29 сентября / 12 октября Церковь чтит память священномученика Иоанна (Поммера), архиепископа Рижского и Латвийского (1876–1934) – выдающегося архипастыря, который в исключительно трудной ситуации твердо стоял на страже Православия в Латвии. Лишь немногие лица в Церкви столь трагичны в своей земной судьбе и в то же время столь явно отмечены особым помазанием Божественного избранничества.</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400" spc="-1" strike="noStrike">
                <a:solidFill>
                  <a:srgbClr val="000000"/>
                </a:solidFill>
                <a:uFill>
                  <a:solidFill>
                    <a:srgbClr val="ffffff"/>
                  </a:solidFill>
                </a:uFill>
                <a:latin typeface="Calibri"/>
              </a:rPr>
              <a:t>Предлагаем читателям портала подборку мыслей и поучений священномученика Иоанна Рижского из книги издательства Сретенского монастыря </a:t>
            </a:r>
            <a:r>
              <a:rPr b="0" i="1" lang="ru-RU" sz="1400" spc="-1" strike="noStrike" u="sng">
                <a:solidFill>
                  <a:srgbClr val="0000ff"/>
                </a:solidFill>
                <a:uFill>
                  <a:solidFill>
                    <a:srgbClr val="ffffff"/>
                  </a:solidFill>
                </a:uFill>
                <a:latin typeface="Calibri"/>
                <a:hlinkClick r:id="rId2"/>
              </a:rPr>
              <a:t>Колокол на башне вечевой: Житие и труды священномученика Иоанна (Поммера)</a:t>
            </a:r>
            <a:r>
              <a:rPr b="0" i="1" lang="ru-RU" sz="1400" spc="-1" strike="noStrike">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400" spc="-1" strike="noStrike">
                <a:solidFill>
                  <a:srgbClr val="000000"/>
                </a:solidFill>
                <a:uFill>
                  <a:solidFill>
                    <a:srgbClr val="ffffff"/>
                  </a:solidFill>
                </a:uFill>
                <a:latin typeface="Calibri"/>
              </a:rPr>
              <a:t>Gott mag ihr vergeben, ich bringe es nicht über mich.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400" spc="-1" strike="noStrike">
                <a:solidFill>
                  <a:srgbClr val="000000"/>
                </a:solidFill>
                <a:uFill>
                  <a:solidFill>
                    <a:srgbClr val="ffffff"/>
                  </a:solidFill>
                </a:uFill>
                <a:latin typeface="Calibri"/>
              </a:rPr>
              <a:t>Бог может простить ее,</a:t>
            </a:r>
            <a:r>
              <a:rPr b="0" lang="ru-RU" sz="1400" spc="-1" strike="noStrike">
                <a:solidFill>
                  <a:srgbClr val="000000"/>
                </a:solidFill>
                <a:uFill>
                  <a:solidFill>
                    <a:srgbClr val="ffffff"/>
                  </a:solidFill>
                </a:uFill>
                <a:latin typeface="Calibri"/>
              </a:rPr>
              <a:t> но я не в силах.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400" spc="-1" strike="noStrike">
                <a:solidFill>
                  <a:srgbClr val="000000"/>
                </a:solidFill>
                <a:uFill>
                  <a:solidFill>
                    <a:srgbClr val="ffffff"/>
                  </a:solidFill>
                </a:uFill>
                <a:latin typeface="Calibri"/>
              </a:rPr>
              <a:t>Лучше: </a:t>
            </a:r>
            <a:r>
              <a:rPr b="1" lang="ru-RU" sz="1400" spc="-1" strike="noStrike">
                <a:solidFill>
                  <a:srgbClr val="000000"/>
                </a:solidFill>
                <a:uFill>
                  <a:solidFill>
                    <a:srgbClr val="ffffff"/>
                  </a:solidFill>
                </a:uFill>
                <a:latin typeface="Calibri"/>
              </a:rPr>
              <a:t>Да простит её бог! </a:t>
            </a:r>
            <a:r>
              <a:rPr b="0" lang="ru-RU" sz="1400" spc="-1" strike="noStrike">
                <a:solidFill>
                  <a:srgbClr val="000000"/>
                </a:solidFill>
                <a:uFill>
                  <a:solidFill>
                    <a:srgbClr val="ffffff"/>
                  </a:solidFill>
                </a:uFill>
                <a:latin typeface="Calibri"/>
              </a:rPr>
              <a:t>От меня не будет прощения!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274680"/>
            <a:ext cx="8229240" cy="345600"/>
          </a:xfrm>
          <a:prstGeom prst="rect">
            <a:avLst/>
          </a:prstGeom>
          <a:noFill/>
          <a:ln>
            <a:noFill/>
          </a:ln>
        </p:spPr>
        <p:txBody>
          <a:bodyPr anchor="ctr"/>
          <a:p>
            <a:pPr algn="ctr">
              <a:lnSpc>
                <a:spcPct val="100000"/>
              </a:lnSpc>
            </a:pPr>
            <a:r>
              <a:rPr b="1" i="1" lang="ru-RU" sz="2000" spc="-1" strike="noStrike">
                <a:solidFill>
                  <a:srgbClr val="000000"/>
                </a:solidFill>
                <a:uFill>
                  <a:solidFill>
                    <a:srgbClr val="ffffff"/>
                  </a:solidFill>
                </a:uFill>
                <a:latin typeface="Calibri"/>
              </a:rPr>
              <a:t>Неожиданно …. Сколько значений слова энергично! </a:t>
            </a:r>
            <a:endParaRPr b="0" lang="ru-RU" sz="4400" spc="-1" strike="noStrike">
              <a:solidFill>
                <a:srgbClr val="000000"/>
              </a:solidFill>
              <a:uFill>
                <a:solidFill>
                  <a:srgbClr val="ffffff"/>
                </a:solidFill>
              </a:uFill>
              <a:latin typeface="Calibri"/>
            </a:endParaRPr>
          </a:p>
        </p:txBody>
      </p:sp>
      <p:sp>
        <p:nvSpPr>
          <p:cNvPr id="163" name="TextShape 2"/>
          <p:cNvSpPr txBox="1"/>
          <p:nvPr/>
        </p:nvSpPr>
        <p:spPr>
          <a:xfrm>
            <a:off x="1403640" y="764640"/>
            <a:ext cx="7282800" cy="536112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a:t>
            </a:r>
            <a:r>
              <a:rPr b="0" lang="ru-RU" sz="1600" spc="-1" strike="noStrike">
                <a:solidFill>
                  <a:srgbClr val="000000"/>
                </a:solidFill>
                <a:uFill>
                  <a:solidFill>
                    <a:srgbClr val="ffffff"/>
                  </a:solidFill>
                </a:uFill>
                <a:latin typeface="Calibri"/>
              </a:rPr>
              <a:t>Mütze ab und kniet nieder“, befahl er </a:t>
            </a:r>
            <a:r>
              <a:rPr b="1" lang="ru-RU" sz="1600" spc="-1" strike="noStrike">
                <a:solidFill>
                  <a:srgbClr val="000000"/>
                </a:solidFill>
                <a:uFill>
                  <a:solidFill>
                    <a:srgbClr val="ffffff"/>
                  </a:solidFill>
                </a:uFill>
                <a:latin typeface="Calibri"/>
              </a:rPr>
              <a:t>energisch,</a:t>
            </a:r>
            <a:r>
              <a:rPr b="0" lang="ru-RU" sz="1600" spc="-1" strike="noStrike">
                <a:solidFill>
                  <a:srgbClr val="000000"/>
                </a:solidFill>
                <a:uFill>
                  <a:solidFill>
                    <a:srgbClr val="ffffff"/>
                  </a:solidFill>
                </a:uFill>
                <a:latin typeface="Calibri"/>
              </a:rPr>
              <a:t> sich an die Zuschauer wendend…und sie gehorchten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Шапки снимите и преклоните колени“, - приказал он </a:t>
            </a:r>
            <a:r>
              <a:rPr b="1" lang="ru-RU" sz="1600" spc="-1" strike="noStrike">
                <a:solidFill>
                  <a:srgbClr val="000000"/>
                </a:solidFill>
                <a:uFill>
                  <a:solidFill>
                    <a:srgbClr val="ffffff"/>
                  </a:solidFill>
                </a:uFill>
                <a:latin typeface="Calibri"/>
              </a:rPr>
              <a:t>энергично</a:t>
            </a:r>
            <a:r>
              <a:rPr b="0" lang="ru-RU" sz="1600" spc="-1" strike="noStrike">
                <a:solidFill>
                  <a:srgbClr val="000000"/>
                </a:solidFill>
                <a:uFill>
                  <a:solidFill>
                    <a:srgbClr val="ffffff"/>
                  </a:solidFill>
                </a:uFill>
                <a:latin typeface="Calibri"/>
              </a:rPr>
              <a:t>, обращаясь к </a:t>
            </a:r>
            <a:r>
              <a:rPr b="1" lang="ru-RU" sz="1600" spc="-1" strike="noStrike" u="sng">
                <a:solidFill>
                  <a:srgbClr val="000000"/>
                </a:solidFill>
                <a:uFill>
                  <a:solidFill>
                    <a:srgbClr val="ffffff"/>
                  </a:solidFill>
                </a:uFill>
                <a:latin typeface="Calibri"/>
              </a:rPr>
              <a:t>зрителям</a:t>
            </a:r>
            <a:r>
              <a:rPr b="0" lang="ru-RU" sz="1600" spc="-1" strike="noStrike">
                <a:solidFill>
                  <a:srgbClr val="000000"/>
                </a:solidFill>
                <a:uFill>
                  <a:solidFill>
                    <a:srgbClr val="ffffff"/>
                  </a:solidFill>
                </a:uFill>
                <a:latin typeface="Calibri"/>
              </a:rPr>
              <a:t>... и они повиновались.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Eines Tages wurde eine amerikanische Dame in meine Zelle gebracht. Sie war eine sehr </a:t>
            </a:r>
            <a:r>
              <a:rPr b="1" lang="ru-RU" sz="1600" spc="-1" strike="noStrike">
                <a:solidFill>
                  <a:srgbClr val="000000"/>
                </a:solidFill>
                <a:uFill>
                  <a:solidFill>
                    <a:srgbClr val="ffffff"/>
                  </a:solidFill>
                </a:uFill>
                <a:latin typeface="Calibri"/>
              </a:rPr>
              <a:t>energische</a:t>
            </a:r>
            <a:r>
              <a:rPr b="0" lang="ru-RU" sz="1600" spc="-1" strike="noStrike">
                <a:solidFill>
                  <a:srgbClr val="000000"/>
                </a:solidFill>
                <a:uFill>
                  <a:solidFill>
                    <a:srgbClr val="ffffff"/>
                  </a:solidFill>
                </a:uFill>
                <a:latin typeface="Calibri"/>
              </a:rPr>
              <a:t> Zeitungsreporterin, die in der amerikanischen Presse gelesen hatte, daß die Tscheka  abgeschafft sei.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Однажды в мою камеру привели американку. Она была </a:t>
            </a:r>
            <a:r>
              <a:rPr b="1" lang="ru-RU" sz="1600" spc="-1" strike="noStrike">
                <a:solidFill>
                  <a:srgbClr val="000000"/>
                </a:solidFill>
                <a:uFill>
                  <a:solidFill>
                    <a:srgbClr val="ffffff"/>
                  </a:solidFill>
                </a:uFill>
                <a:latin typeface="Calibri"/>
              </a:rPr>
              <a:t>энергичным</a:t>
            </a:r>
            <a:r>
              <a:rPr b="0" lang="ru-RU" sz="1600" spc="-1" strike="noStrike">
                <a:solidFill>
                  <a:srgbClr val="000000"/>
                </a:solidFill>
                <a:uFill>
                  <a:solidFill>
                    <a:srgbClr val="ffffff"/>
                  </a:solidFill>
                </a:uFill>
                <a:latin typeface="Calibri"/>
              </a:rPr>
              <a:t> репортером газеты, которая прочитала в американской прессе о создании ЧК.</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Я была поражена масштабами </a:t>
            </a:r>
            <a:r>
              <a:rPr b="1" lang="ru-RU" sz="1600" spc="-1" strike="noStrike">
                <a:solidFill>
                  <a:srgbClr val="000000"/>
                </a:solidFill>
                <a:uFill>
                  <a:solidFill>
                    <a:srgbClr val="ffffff"/>
                  </a:solidFill>
                </a:uFill>
                <a:latin typeface="Calibri"/>
              </a:rPr>
              <a:t>энергии</a:t>
            </a:r>
            <a:r>
              <a:rPr b="0" lang="ru-RU" sz="1600" spc="-1" strike="noStrike">
                <a:solidFill>
                  <a:srgbClr val="000000"/>
                </a:solidFill>
                <a:uFill>
                  <a:solidFill>
                    <a:srgbClr val="ffffff"/>
                  </a:solidFill>
                </a:uFill>
                <a:latin typeface="Calibri"/>
              </a:rPr>
              <a:t> анархисток. Мы были измучены непрекращающимся воем, криками и грохотом из-за двери.</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Здесь энергия=выдержка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Der in energischen Ausdrücken verfasste Brief bestand auf sofortige Befreiung meines Bruders, da sich der deutsche kommunistische Rat für ihn persönlich interessiere.</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1600" spc="-1" strike="noStrike">
                <a:solidFill>
                  <a:srgbClr val="000000"/>
                </a:solidFill>
                <a:uFill>
                  <a:solidFill>
                    <a:srgbClr val="ffffff"/>
                  </a:solidFill>
                </a:uFill>
                <a:latin typeface="Calibri"/>
              </a:rPr>
              <a:t>Написанное в энергичных выражениях </a:t>
            </a:r>
            <a:r>
              <a:rPr b="1" lang="ru-RU" sz="1600" spc="-1" strike="noStrike">
                <a:solidFill>
                  <a:srgbClr val="000000"/>
                </a:solidFill>
                <a:uFill>
                  <a:solidFill>
                    <a:srgbClr val="ffffff"/>
                  </a:solidFill>
                </a:uFill>
                <a:latin typeface="Calibri"/>
              </a:rPr>
              <a:t>письмо заключалось в немедленном освобождении моего брата,</a:t>
            </a:r>
            <a:r>
              <a:rPr b="0" lang="ru-RU" sz="1600" spc="-1" strike="noStrike">
                <a:solidFill>
                  <a:srgbClr val="000000"/>
                </a:solidFill>
                <a:uFill>
                  <a:solidFill>
                    <a:srgbClr val="ffffff"/>
                  </a:solidFill>
                </a:uFill>
                <a:latin typeface="Calibri"/>
              </a:rPr>
              <a:t> потому что немецкий коммунистический совет был заинтересован в нем лично</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p>
            <a:pPr algn="ctr">
              <a:lnSpc>
                <a:spcPct val="100000"/>
              </a:lnSpc>
            </a:pPr>
            <a:r>
              <a:rPr b="1" i="1" lang="ru-RU" sz="2000" spc="-1" strike="noStrike">
                <a:solidFill>
                  <a:srgbClr val="000000"/>
                </a:solidFill>
                <a:uFill>
                  <a:solidFill>
                    <a:srgbClr val="ffffff"/>
                  </a:solidFill>
                </a:uFill>
                <a:latin typeface="Calibri"/>
              </a:rPr>
              <a:t>Неожиданно …. Сколько значений слова энергично! </a:t>
            </a:r>
            <a:endParaRPr b="0" lang="ru-RU" sz="4400" spc="-1" strike="noStrike">
              <a:solidFill>
                <a:srgbClr val="000000"/>
              </a:solidFill>
              <a:uFill>
                <a:solidFill>
                  <a:srgbClr val="ffffff"/>
                </a:solidFill>
              </a:uFill>
              <a:latin typeface="Calibri"/>
            </a:endParaRPr>
          </a:p>
        </p:txBody>
      </p:sp>
      <p:sp>
        <p:nvSpPr>
          <p:cNvPr id="165"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Ich war jung und </a:t>
            </a:r>
            <a:r>
              <a:rPr b="1" lang="ru-RU" sz="2000" spc="-1" strike="noStrike">
                <a:solidFill>
                  <a:srgbClr val="000000"/>
                </a:solidFill>
                <a:uFill>
                  <a:solidFill>
                    <a:srgbClr val="ffffff"/>
                  </a:solidFill>
                </a:uFill>
                <a:latin typeface="Calibri"/>
              </a:rPr>
              <a:t>sehr energisch</a:t>
            </a:r>
            <a:r>
              <a:rPr b="0" lang="ru-RU" sz="2000" spc="-1" strike="noStrike">
                <a:solidFill>
                  <a:srgbClr val="000000"/>
                </a:solidFill>
                <a:uFill>
                  <a:solidFill>
                    <a:srgbClr val="ffffff"/>
                  </a:solidFill>
                </a:uFill>
                <a:latin typeface="Calibri"/>
              </a:rPr>
              <a:t> und hatte mir in den Kopf gesetzt, es zustande zu bringen, daß in unserem Keller ein Gottesdienst abgehalten würde.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Я была молода и</a:t>
            </a:r>
            <a:r>
              <a:rPr b="1" lang="ru-RU" sz="2000" spc="-1" strike="noStrike">
                <a:solidFill>
                  <a:srgbClr val="000000"/>
                </a:solidFill>
                <a:uFill>
                  <a:solidFill>
                    <a:srgbClr val="ffffff"/>
                  </a:solidFill>
                </a:uFill>
                <a:latin typeface="Calibri"/>
              </a:rPr>
              <a:t> очень энергична</a:t>
            </a:r>
            <a:r>
              <a:rPr b="0" lang="ru-RU" sz="2000" spc="-1" strike="noStrike">
                <a:solidFill>
                  <a:srgbClr val="000000"/>
                </a:solidFill>
                <a:uFill>
                  <a:solidFill>
                    <a:srgbClr val="ffffff"/>
                  </a:solidFill>
                </a:uFill>
                <a:latin typeface="Calibri"/>
              </a:rPr>
              <a:t> и вбила себе в голову, осуществить, чтобы в нашей камере проводилось богослужение.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Das arme Mädchen zitterte vor Fieber und Schmerz. Sie wurde sehr energisch und bestand der Wache gegenüber darauf, dass der Kommandant geholt würde.</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У одной девушки образовался страшный нарыв на среднем пальце. Мы пытались помочь ей, накладывая компрессы, но вдруг у нее появились красные полосы вплоть до подмышек, и весь палец ужасно опух. Бедняжка дрожала от жара и боли. </a:t>
            </a:r>
            <a:r>
              <a:rPr b="1" lang="ru-RU" sz="2000" spc="-1" strike="noStrike">
                <a:solidFill>
                  <a:srgbClr val="000000"/>
                </a:solidFill>
                <a:uFill>
                  <a:solidFill>
                    <a:srgbClr val="ffffff"/>
                  </a:solidFill>
                </a:uFill>
                <a:latin typeface="Calibri"/>
              </a:rPr>
              <a:t>Она была очень энергичной</a:t>
            </a:r>
            <a:r>
              <a:rPr b="0" lang="ru-RU" sz="2000" spc="-1" strike="noStrike">
                <a:solidFill>
                  <a:srgbClr val="000000"/>
                </a:solidFill>
                <a:uFill>
                  <a:solidFill>
                    <a:srgbClr val="ffffff"/>
                  </a:solidFill>
                </a:uFill>
                <a:latin typeface="Calibri"/>
              </a:rPr>
              <a:t> и настаивала на том, чтобы охранники привели командира.!!!</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57200" y="274680"/>
            <a:ext cx="8229240" cy="489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Расхождения в языке, </a:t>
            </a:r>
            <a:r>
              <a:rPr b="1" lang="ru-RU" sz="2400" spc="-1" strike="noStrike">
                <a:solidFill>
                  <a:srgbClr val="000000"/>
                </a:solidFill>
                <a:uFill>
                  <a:solidFill>
                    <a:srgbClr val="ffffff"/>
                  </a:solidFill>
                </a:uFill>
                <a:latin typeface="Calibri"/>
              </a:rPr>
              <a:t>
</a:t>
            </a:r>
            <a:r>
              <a:rPr b="1" lang="ru-RU" sz="2400" spc="-1" strike="noStrike">
                <a:solidFill>
                  <a:srgbClr val="000000"/>
                </a:solidFill>
                <a:uFill>
                  <a:solidFill>
                    <a:srgbClr val="ffffff"/>
                  </a:solidFill>
                </a:uFill>
                <a:latin typeface="Calibri"/>
              </a:rPr>
              <a:t>не ошибка, но надо это знать</a:t>
            </a:r>
            <a:r>
              <a:rPr b="0" lang="ru-RU" sz="2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67" name="TextShape 2"/>
          <p:cNvSpPr txBox="1"/>
          <p:nvPr/>
        </p:nvSpPr>
        <p:spPr>
          <a:xfrm>
            <a:off x="1331640" y="836640"/>
            <a:ext cx="7560360" cy="5616360"/>
          </a:xfrm>
          <a:prstGeom prst="rect">
            <a:avLst/>
          </a:prstGeom>
          <a:noFill/>
          <a:ln>
            <a:noFill/>
          </a:ln>
        </p:spPr>
        <p:txBody>
          <a:bodyPr/>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Das war die Strafe für unsere Flirts und</a:t>
            </a:r>
            <a:r>
              <a:rPr b="1" lang="ru-RU" sz="2000" spc="-1" strike="noStrike">
                <a:solidFill>
                  <a:srgbClr val="000000"/>
                </a:solidFill>
                <a:uFill>
                  <a:solidFill>
                    <a:srgbClr val="ffffff"/>
                  </a:solidFill>
                </a:uFill>
                <a:latin typeface="Calibri"/>
              </a:rPr>
              <a:t> Tanzereien!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Это было наказание за наш флирт </a:t>
            </a:r>
            <a:r>
              <a:rPr b="1" lang="ru-RU" sz="2000" spc="-1" strike="noStrike">
                <a:solidFill>
                  <a:srgbClr val="000000"/>
                </a:solidFill>
                <a:uFill>
                  <a:solidFill>
                    <a:srgbClr val="ffffff"/>
                  </a:solidFill>
                </a:uFill>
                <a:latin typeface="Calibri"/>
              </a:rPr>
              <a:t>и танцы!</a:t>
            </a:r>
            <a:endParaRPr b="0" lang="ru-RU" sz="3200" spc="-1" strike="noStrike">
              <a:solidFill>
                <a:srgbClr val="000000"/>
              </a:solidFill>
              <a:uFill>
                <a:solidFill>
                  <a:srgbClr val="ffffff"/>
                </a:solidFill>
              </a:uFill>
              <a:latin typeface="Calibri"/>
            </a:endParaRPr>
          </a:p>
          <a:p>
            <a:pPr marL="343080" indent="-342720">
              <a:lnSpc>
                <a:spcPct val="100000"/>
              </a:lnSpc>
            </a:pPr>
            <a:r>
              <a:rPr b="1" i="1" lang="ru-RU" sz="2000" spc="-1" strike="noStrike">
                <a:solidFill>
                  <a:srgbClr val="000000"/>
                </a:solidFill>
                <a:uFill>
                  <a:solidFill>
                    <a:srgbClr val="ffffff"/>
                  </a:solidFill>
                </a:uFill>
                <a:latin typeface="Calibri"/>
              </a:rPr>
              <a:t>Сравни также: набираться опыта  - Erfahrungen sammeln</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20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2000" spc="-1" strike="noStrike">
                <a:solidFill>
                  <a:srgbClr val="000000"/>
                </a:solidFill>
                <a:uFill>
                  <a:solidFill>
                    <a:srgbClr val="ffffff"/>
                  </a:solidFill>
                </a:uFill>
                <a:latin typeface="Calibri"/>
              </a:rPr>
              <a:t>Потеря прагматики</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Das war die Strafe für unsere Flirts und</a:t>
            </a:r>
            <a:r>
              <a:rPr b="1" lang="ru-RU" sz="2000" spc="-1" strike="noStrike">
                <a:solidFill>
                  <a:srgbClr val="000000"/>
                </a:solidFill>
                <a:uFill>
                  <a:solidFill>
                    <a:srgbClr val="ffffff"/>
                  </a:solidFill>
                </a:uFill>
                <a:latin typeface="Calibri"/>
              </a:rPr>
              <a:t> Tanzereien!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Это было наказание за наш флирт </a:t>
            </a:r>
            <a:r>
              <a:rPr b="1" lang="ru-RU" sz="2000" spc="-1" strike="noStrike">
                <a:solidFill>
                  <a:srgbClr val="000000"/>
                </a:solidFill>
                <a:uFill>
                  <a:solidFill>
                    <a:srgbClr val="ffffff"/>
                  </a:solidFill>
                </a:uFill>
                <a:latin typeface="Calibri"/>
              </a:rPr>
              <a:t>и танцы!</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457200" y="274680"/>
            <a:ext cx="8229240" cy="417600"/>
          </a:xfrm>
          <a:prstGeom prst="rect">
            <a:avLst/>
          </a:prstGeom>
          <a:noFill/>
          <a:ln>
            <a:noFill/>
          </a:ln>
        </p:spPr>
        <p:txBody>
          <a:bodyPr anchor="ctr"/>
          <a:p>
            <a:pPr algn="ctr">
              <a:lnSpc>
                <a:spcPct val="100000"/>
              </a:lnSpc>
            </a:pPr>
            <a:r>
              <a:rPr b="0" lang="ru-RU" sz="2800" spc="-1" strike="noStrike">
                <a:solidFill>
                  <a:srgbClr val="000000"/>
                </a:solidFill>
                <a:uFill>
                  <a:solidFill>
                    <a:srgbClr val="ffffff"/>
                  </a:solidFill>
                </a:uFill>
                <a:latin typeface="Calibri"/>
              </a:rPr>
              <a:t>Ввод иностранных слов</a:t>
            </a:r>
            <a:endParaRPr b="0" lang="ru-RU" sz="4400" spc="-1" strike="noStrike">
              <a:solidFill>
                <a:srgbClr val="000000"/>
              </a:solidFill>
              <a:uFill>
                <a:solidFill>
                  <a:srgbClr val="ffffff"/>
                </a:solidFill>
              </a:uFill>
              <a:latin typeface="Calibri"/>
            </a:endParaRPr>
          </a:p>
        </p:txBody>
      </p:sp>
      <p:sp>
        <p:nvSpPr>
          <p:cNvPr id="169" name="TextShape 2"/>
          <p:cNvSpPr txBox="1"/>
          <p:nvPr/>
        </p:nvSpPr>
        <p:spPr>
          <a:xfrm>
            <a:off x="1403640" y="836640"/>
            <a:ext cx="7282800" cy="561636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Unter den Gefangenen war mir eine ältere Dame aufgefallen, die wie eine</a:t>
            </a:r>
            <a:r>
              <a:rPr b="1" lang="ru-RU" sz="1600" spc="-1" strike="noStrike">
                <a:solidFill>
                  <a:srgbClr val="000000"/>
                </a:solidFill>
                <a:uFill>
                  <a:solidFill>
                    <a:srgbClr val="ffffff"/>
                  </a:solidFill>
                </a:uFill>
                <a:latin typeface="Calibri"/>
              </a:rPr>
              <a:t> “ci-devant” </a:t>
            </a:r>
            <a:r>
              <a:rPr b="0" lang="ru-RU" sz="1600" spc="-1" strike="noStrike">
                <a:solidFill>
                  <a:srgbClr val="000000"/>
                </a:solidFill>
                <a:uFill>
                  <a:solidFill>
                    <a:srgbClr val="ffffff"/>
                  </a:solidFill>
                </a:uFill>
                <a:latin typeface="Calibri"/>
              </a:rPr>
              <a:t>aussah.</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Среди всех заключенных мне особенно бросилась в глаза пожилая дама, которая выглядела </a:t>
            </a:r>
            <a:r>
              <a:rPr b="1" lang="ru-RU" sz="1600" spc="-1" strike="noStrike">
                <a:solidFill>
                  <a:srgbClr val="000000"/>
                </a:solidFill>
                <a:uFill>
                  <a:solidFill>
                    <a:srgbClr val="ffffff"/>
                  </a:solidFill>
                </a:uFill>
                <a:latin typeface="Calibri"/>
              </a:rPr>
              <a:t>“ci-devant”.</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Перевод "ci-devant" на русский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Прилагательное  «ВЫШЕ», здесь </a:t>
            </a:r>
            <a:r>
              <a:rPr b="1" lang="ru-RU" sz="1600" spc="-1" strike="noStrike">
                <a:solidFill>
                  <a:srgbClr val="000000"/>
                </a:solidFill>
                <a:uFill>
                  <a:solidFill>
                    <a:srgbClr val="ffffff"/>
                  </a:solidFill>
                </a:uFill>
                <a:latin typeface="Calibri"/>
              </a:rPr>
              <a:t>как светская дама, дама из высшего общества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тотально ушел французский Flair</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Туалет был только один, перед ним люди выстроились в длинную шеренгу, ожидая своей очереди. Это был своего рода клуб, в котором люди встречались перед этой дверью и могли поговорить друг с другом, так как некоторые охранники не обращали особого внимания на эти встречи. Я помню вежливого французского офицера, который всегда элегантно кланялся и говорил: </a:t>
            </a:r>
            <a:r>
              <a:rPr b="1" lang="ru-RU" sz="1600" spc="-1" strike="noStrike">
                <a:solidFill>
                  <a:srgbClr val="000000"/>
                </a:solidFill>
                <a:uFill>
                  <a:solidFill>
                    <a:srgbClr val="ffffff"/>
                  </a:solidFill>
                </a:uFill>
                <a:latin typeface="Calibri"/>
              </a:rPr>
              <a:t> «После Вас, сударыня!»  </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Лучше: *** Не удостаивали своим вниманием такого рода сборище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Es gab nur </a:t>
            </a:r>
            <a:r>
              <a:rPr b="1" lang="ru-RU" sz="1600" spc="-1" strike="noStrike">
                <a:solidFill>
                  <a:srgbClr val="000000"/>
                </a:solidFill>
                <a:uFill>
                  <a:solidFill>
                    <a:srgbClr val="ffffff"/>
                  </a:solidFill>
                </a:uFill>
                <a:latin typeface="Calibri"/>
              </a:rPr>
              <a:t>einen Abort, </a:t>
            </a:r>
            <a:r>
              <a:rPr b="0" lang="ru-RU" sz="1600" spc="-1" strike="noStrike">
                <a:solidFill>
                  <a:srgbClr val="000000"/>
                </a:solidFill>
                <a:uFill>
                  <a:solidFill>
                    <a:srgbClr val="ffffff"/>
                  </a:solidFill>
                </a:uFill>
                <a:latin typeface="Calibri"/>
              </a:rPr>
              <a:t>vor ihm standen die Menschen in langer Schlange und warteten, bis die Reihe an sie kam. Es war eine</a:t>
            </a:r>
            <a:r>
              <a:rPr b="1" lang="ru-RU" sz="1600" spc="-1" strike="noStrike">
                <a:solidFill>
                  <a:srgbClr val="000000"/>
                </a:solidFill>
                <a:uFill>
                  <a:solidFill>
                    <a:srgbClr val="ffffff"/>
                  </a:solidFill>
                </a:uFill>
                <a:latin typeface="Calibri"/>
              </a:rPr>
              <a:t> Art Klub</a:t>
            </a:r>
            <a:r>
              <a:rPr b="0" lang="ru-RU" sz="1600" spc="-1" strike="noStrike">
                <a:solidFill>
                  <a:srgbClr val="000000"/>
                </a:solidFill>
                <a:uFill>
                  <a:solidFill>
                    <a:srgbClr val="ffffff"/>
                  </a:solidFill>
                </a:uFill>
                <a:latin typeface="Calibri"/>
              </a:rPr>
              <a:t>, in dem man sich vor dieser Tür traf und miteinander unterhalten konnte, da einige Wärter diesen Zusammenkünften nicht viel Aufmerksamkeit zollten. Ich erinnere mich eines höflichen französischen Offiziers, der immer eine elegante Verbeugung machte und sagte: </a:t>
            </a:r>
            <a:r>
              <a:rPr b="1" lang="ru-RU" sz="1600" spc="-1" strike="noStrike">
                <a:solidFill>
                  <a:srgbClr val="000000"/>
                </a:solidFill>
                <a:uFill>
                  <a:solidFill>
                    <a:srgbClr val="ffffff"/>
                  </a:solidFill>
                </a:uFill>
                <a:latin typeface="Calibri"/>
              </a:rPr>
              <a:t> „Après vous, madame!“</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1403640" y="274680"/>
            <a:ext cx="7282800" cy="1142640"/>
          </a:xfrm>
          <a:prstGeom prst="rect">
            <a:avLst/>
          </a:prstGeom>
          <a:noFill/>
          <a:ln>
            <a:noFill/>
          </a:ln>
        </p:spPr>
        <p:txBody>
          <a:bodyPr anchor="ctr"/>
          <a:p>
            <a:pPr algn="ctr">
              <a:lnSpc>
                <a:spcPct val="100000"/>
              </a:lnSpc>
            </a:pPr>
            <a:r>
              <a:rPr b="1" lang="ru-RU" sz="2800" spc="-1" strike="noStrike">
                <a:solidFill>
                  <a:srgbClr val="000000"/>
                </a:solidFill>
                <a:uFill>
                  <a:solidFill>
                    <a:srgbClr val="ffffff"/>
                  </a:solidFill>
                </a:uFill>
                <a:latin typeface="Calibri"/>
              </a:rPr>
              <a:t>
</a:t>
            </a:r>
            <a:r>
              <a:rPr b="1" lang="ru-RU" sz="2800" spc="-1" strike="noStrike">
                <a:solidFill>
                  <a:srgbClr val="000000"/>
                </a:solidFill>
                <a:uFill>
                  <a:solidFill>
                    <a:srgbClr val="ffffff"/>
                  </a:solidFill>
                </a:uFill>
                <a:latin typeface="Calibri"/>
              </a:rPr>
              <a:t>
</a:t>
            </a:r>
            <a:r>
              <a:rPr b="1" lang="ru-RU" sz="2800" spc="-1" strike="noStrike">
                <a:solidFill>
                  <a:srgbClr val="000000"/>
                </a:solidFill>
                <a:uFill>
                  <a:solidFill>
                    <a:srgbClr val="ffffff"/>
                  </a:solidFill>
                </a:uFill>
                <a:latin typeface="Calibri"/>
              </a:rPr>
              <a:t>Правильно ли название в русском? Агнонимы </a:t>
            </a:r>
            <a:r>
              <a:rPr b="0" lang="ru-RU" sz="4400" spc="-1" strike="noStrike">
                <a:solidFill>
                  <a:srgbClr val="000000"/>
                </a:solidFill>
                <a:uFill>
                  <a:solidFill>
                    <a:srgbClr val="ffffff"/>
                  </a:solidFill>
                </a:uFill>
                <a:latin typeface="Calibri"/>
              </a:rPr>
              <a:t>
</a:t>
            </a:r>
            <a:endParaRPr b="0" lang="ru-RU" sz="4400" spc="-1" strike="noStrike">
              <a:solidFill>
                <a:srgbClr val="000000"/>
              </a:solidFill>
              <a:uFill>
                <a:solidFill>
                  <a:srgbClr val="ffffff"/>
                </a:solidFill>
              </a:uFill>
              <a:latin typeface="Calibri"/>
            </a:endParaRPr>
          </a:p>
        </p:txBody>
      </p:sp>
      <p:sp>
        <p:nvSpPr>
          <p:cNvPr id="171" name="TextShape 2"/>
          <p:cNvSpPr txBox="1"/>
          <p:nvPr/>
        </p:nvSpPr>
        <p:spPr>
          <a:xfrm>
            <a:off x="457200" y="1600200"/>
            <a:ext cx="8229240" cy="4525560"/>
          </a:xfrm>
          <a:prstGeom prst="rect">
            <a:avLst/>
          </a:prstGeom>
          <a:noFill/>
          <a:ln>
            <a:noFill/>
          </a:ln>
        </p:spPr>
        <p:txBody>
          <a:bodyPr/>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Man hatte sofort nach</a:t>
            </a:r>
            <a:r>
              <a:rPr b="1" lang="ru-RU" sz="1600" spc="-1" strike="noStrike">
                <a:solidFill>
                  <a:srgbClr val="000000"/>
                </a:solidFill>
                <a:uFill>
                  <a:solidFill>
                    <a:srgbClr val="ffffff"/>
                  </a:solidFill>
                </a:uFill>
                <a:latin typeface="Calibri"/>
              </a:rPr>
              <a:t> einem Heilgehilfen </a:t>
            </a:r>
            <a:r>
              <a:rPr b="0" lang="ru-RU" sz="1600" spc="-1" strike="noStrike">
                <a:solidFill>
                  <a:srgbClr val="000000"/>
                </a:solidFill>
                <a:uFill>
                  <a:solidFill>
                    <a:srgbClr val="ffffff"/>
                  </a:solidFill>
                </a:uFill>
                <a:latin typeface="Calibri"/>
              </a:rPr>
              <a:t>geschickt.</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Тут же послали </a:t>
            </a:r>
            <a:r>
              <a:rPr b="1" lang="ru-RU" sz="1600" spc="-1" strike="noStrike">
                <a:solidFill>
                  <a:srgbClr val="000000"/>
                </a:solidFill>
                <a:uFill>
                  <a:solidFill>
                    <a:srgbClr val="ffffff"/>
                  </a:solidFill>
                </a:uFill>
                <a:latin typeface="Calibri"/>
              </a:rPr>
              <a:t>за фельдшером.</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Сначала меня отправили в так называемую</a:t>
            </a:r>
            <a:r>
              <a:rPr b="1" lang="ru-RU" sz="1600" spc="-1" strike="noStrike">
                <a:solidFill>
                  <a:srgbClr val="000000"/>
                </a:solidFill>
                <a:uFill>
                  <a:solidFill>
                    <a:srgbClr val="ffffff"/>
                  </a:solidFill>
                </a:uFill>
                <a:latin typeface="Calibri"/>
              </a:rPr>
              <a:t> «Конуру».</a:t>
            </a:r>
            <a:endParaRPr b="0" lang="ru-RU" sz="3200" spc="-1" strike="noStrike">
              <a:solidFill>
                <a:srgbClr val="000000"/>
              </a:solidFill>
              <a:uFill>
                <a:solidFill>
                  <a:srgbClr val="ffffff"/>
                </a:solidFill>
              </a:uFill>
              <a:latin typeface="Calibri"/>
            </a:endParaRPr>
          </a:p>
          <a:p>
            <a:pPr marL="343080" indent="-342720">
              <a:lnSpc>
                <a:spcPct val="100000"/>
              </a:lnSpc>
            </a:pPr>
            <a:r>
              <a:rPr b="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Im Vergleich zu anderen ist das</a:t>
            </a:r>
            <a:r>
              <a:rPr b="1" lang="ru-RU" sz="1600" spc="-1" strike="noStrike">
                <a:solidFill>
                  <a:srgbClr val="000000"/>
                </a:solidFill>
                <a:uFill>
                  <a:solidFill>
                    <a:srgbClr val="ffffff"/>
                  </a:solidFill>
                </a:uFill>
                <a:latin typeface="Calibri"/>
              </a:rPr>
              <a:t> Innengefängnis </a:t>
            </a:r>
            <a:r>
              <a:rPr b="0" lang="ru-RU" sz="1600" spc="-1" strike="noStrike">
                <a:solidFill>
                  <a:srgbClr val="000000"/>
                </a:solidFill>
                <a:uFill>
                  <a:solidFill>
                    <a:srgbClr val="ffffff"/>
                  </a:solidFill>
                </a:uFill>
                <a:latin typeface="Calibri"/>
              </a:rPr>
              <a:t>in Moskau auf der Lubjanka sehr sauber.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В сравнении с другими тюрьмами,</a:t>
            </a:r>
            <a:r>
              <a:rPr b="1" lang="ru-RU" sz="1600" spc="-1" strike="noStrike">
                <a:solidFill>
                  <a:srgbClr val="000000"/>
                </a:solidFill>
                <a:uFill>
                  <a:solidFill>
                    <a:srgbClr val="ffffff"/>
                  </a:solidFill>
                </a:uFill>
                <a:latin typeface="Calibri"/>
              </a:rPr>
              <a:t> внутренняя тюрьма </a:t>
            </a:r>
            <a:r>
              <a:rPr b="0" lang="ru-RU" sz="1600" spc="-1" strike="noStrike">
                <a:solidFill>
                  <a:srgbClr val="000000"/>
                </a:solidFill>
                <a:uFill>
                  <a:solidFill>
                    <a:srgbClr val="ffffff"/>
                  </a:solidFill>
                </a:uFill>
                <a:latin typeface="Calibri"/>
              </a:rPr>
              <a:t>на Лубянке в Москве очень чистая.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600" spc="-1" strike="noStrike">
                <a:solidFill>
                  <a:srgbClr val="000000"/>
                </a:solidFill>
                <a:uFill>
                  <a:solidFill>
                    <a:srgbClr val="ffffff"/>
                  </a:solidFill>
                </a:uFill>
                <a:latin typeface="Calibri"/>
              </a:rPr>
              <a:t>Bis heute ist das berühmte </a:t>
            </a:r>
            <a:r>
              <a:rPr b="1" i="1" lang="ru-RU" sz="1600" spc="-1" strike="noStrike">
                <a:solidFill>
                  <a:srgbClr val="000000"/>
                </a:solidFill>
                <a:uFill>
                  <a:solidFill>
                    <a:srgbClr val="ffffff"/>
                  </a:solidFill>
                </a:uFill>
                <a:latin typeface="Calibri"/>
              </a:rPr>
              <a:t>„Innengefängnis“</a:t>
            </a:r>
            <a:r>
              <a:rPr b="0" i="1" lang="ru-RU" sz="1600" spc="-1" strike="noStrike">
                <a:solidFill>
                  <a:srgbClr val="000000"/>
                </a:solidFill>
                <a:uFill>
                  <a:solidFill>
                    <a:srgbClr val="ffffff"/>
                  </a:solidFill>
                </a:uFill>
                <a:latin typeface="Calibri"/>
              </a:rPr>
              <a:t> der GPU. in Moskau in einem großen Gebäude untergebracht, welches früher einer Lebensversicherungsgesellschaft gehörte.</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600" spc="-1" strike="noStrike">
                <a:solidFill>
                  <a:srgbClr val="000000"/>
                </a:solidFill>
                <a:uFill>
                  <a:solidFill>
                    <a:srgbClr val="ffffff"/>
                  </a:solidFill>
                </a:uFill>
                <a:latin typeface="Calibri"/>
              </a:rPr>
              <a:t>На сегодняшний день знаменитая «внутренняя тюрьма» ГПУ. располагалась в Москве, в большом здании, которое ранее принадлежало компании страхования жизни.</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i="1" lang="ru-RU" sz="1600" spc="-1" strike="noStrike">
                <a:solidFill>
                  <a:srgbClr val="000000"/>
                </a:solidFill>
                <a:uFill>
                  <a:solidFill>
                    <a:srgbClr val="ffffff"/>
                  </a:solidFill>
                </a:uFill>
                <a:latin typeface="Calibri"/>
              </a:rPr>
              <a:t>внутренняя тюрьма ? Внешне обычный дом, используемый внутри как тюрьма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457200" y="274680"/>
            <a:ext cx="8229240" cy="489600"/>
          </a:xfrm>
          <a:prstGeom prst="rect">
            <a:avLst/>
          </a:prstGeom>
          <a:noFill/>
          <a:ln>
            <a:noFill/>
          </a:ln>
        </p:spPr>
        <p:txBody>
          <a:bodyPr anchor="ctr"/>
          <a:p>
            <a:pPr algn="ctr">
              <a:lnSpc>
                <a:spcPct val="100000"/>
              </a:lnSpc>
            </a:pPr>
            <a:r>
              <a:rPr b="1" lang="ru-RU" sz="2400" spc="-1" strike="noStrike">
                <a:solidFill>
                  <a:srgbClr val="000000"/>
                </a:solidFill>
                <a:uFill>
                  <a:solidFill>
                    <a:srgbClr val="ffffff"/>
                  </a:solidFill>
                </a:uFill>
                <a:latin typeface="Calibri"/>
              </a:rPr>
              <a:t>АГНОНИМЫ: их правописание</a:t>
            </a:r>
            <a:endParaRPr b="0" lang="ru-RU" sz="4400" spc="-1" strike="noStrike">
              <a:solidFill>
                <a:srgbClr val="000000"/>
              </a:solidFill>
              <a:uFill>
                <a:solidFill>
                  <a:srgbClr val="ffffff"/>
                </a:solidFill>
              </a:uFill>
              <a:latin typeface="Calibri"/>
            </a:endParaRPr>
          </a:p>
        </p:txBody>
      </p:sp>
      <p:sp>
        <p:nvSpPr>
          <p:cNvPr id="173" name="TextShape 2"/>
          <p:cNvSpPr txBox="1"/>
          <p:nvPr/>
        </p:nvSpPr>
        <p:spPr>
          <a:xfrm>
            <a:off x="1403640" y="836640"/>
            <a:ext cx="7282800" cy="5289120"/>
          </a:xfrm>
          <a:prstGeom prst="rect">
            <a:avLst/>
          </a:prstGeom>
          <a:noFill/>
          <a:ln>
            <a:noFill/>
          </a:ln>
        </p:spPr>
        <p:txBody>
          <a:bodyPr/>
          <a:p>
            <a:pPr marL="343080" indent="-342720">
              <a:lnSpc>
                <a:spcPct val="100000"/>
              </a:lnSpc>
            </a:pPr>
            <a:r>
              <a:rPr b="1" lang="ru-RU" sz="1800" spc="-1" strike="noStrike">
                <a:solidFill>
                  <a:srgbClr val="000000"/>
                </a:solidFill>
                <a:uFill>
                  <a:solidFill>
                    <a:srgbClr val="ffffff"/>
                  </a:solidFill>
                </a:uFill>
                <a:latin typeface="Calibri"/>
              </a:rPr>
              <a:t>Die weißen Streitkräfte i</a:t>
            </a:r>
            <a:r>
              <a:rPr b="0" lang="ru-RU" sz="1800" spc="-1" strike="noStrike">
                <a:solidFill>
                  <a:srgbClr val="000000"/>
                </a:solidFill>
                <a:uFill>
                  <a:solidFill>
                    <a:srgbClr val="ffffff"/>
                  </a:solidFill>
                </a:uFill>
                <a:latin typeface="Calibri"/>
              </a:rPr>
              <a:t>n Moskau waren nur ein kleines Häuflein, wenige tausend Mann. Sie setzten sich zusammen aus Offizieren, Offiziersschülern, aus Freiwilligen und zwei Kadettenkorps, von denen dreizehnjährige Knaben — kaum imstande, das schwere Gewehr zu tragen — bereits an den Kämpfen teilnahmen!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Вооруженные </a:t>
            </a:r>
            <a:r>
              <a:rPr b="1" lang="ru-RU" sz="1800" spc="-1" strike="noStrike">
                <a:solidFill>
                  <a:srgbClr val="000000"/>
                </a:solidFill>
                <a:uFill>
                  <a:solidFill>
                    <a:srgbClr val="ffffff"/>
                  </a:solidFill>
                </a:uFill>
                <a:latin typeface="Calibri"/>
              </a:rPr>
              <a:t>силы Белых в Москве</a:t>
            </a:r>
            <a:r>
              <a:rPr b="0" lang="ru-RU" sz="1800" spc="-1" strike="noStrike">
                <a:solidFill>
                  <a:srgbClr val="000000"/>
                </a:solidFill>
                <a:uFill>
                  <a:solidFill>
                    <a:srgbClr val="ffffff"/>
                  </a:solidFill>
                </a:uFill>
                <a:latin typeface="Calibri"/>
              </a:rPr>
              <a:t> были небольшой группой в несколько тысяч человек. В ней были офицеры, курсанты, добровольцы и два кадетских корпуса, тринадцатилетние мальчики в которых – едва в состоянии нести тяжелое оружие – уже принимали участие в боевых действиях!</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Die Eisenbahn-Verwaltung stand unter dem Einfluss der bolschewistischen Propaganda und verweigerte den Transport </a:t>
            </a:r>
            <a:r>
              <a:rPr b="1" lang="ru-RU" sz="1800" spc="-1" strike="noStrike">
                <a:solidFill>
                  <a:srgbClr val="000000"/>
                </a:solidFill>
                <a:uFill>
                  <a:solidFill>
                    <a:srgbClr val="ffffff"/>
                  </a:solidFill>
                </a:uFill>
                <a:latin typeface="Calibri"/>
              </a:rPr>
              <a:t>weißer Verstärkung.</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Администрация железной дороги находилась под влиянием большевистской пропаганды и отказалась транспортировать </a:t>
            </a:r>
            <a:r>
              <a:rPr b="1" lang="ru-RU" sz="1800" spc="-1" strike="noStrike">
                <a:solidFill>
                  <a:srgbClr val="000000"/>
                </a:solidFill>
                <a:uFill>
                  <a:solidFill>
                    <a:srgbClr val="ffffff"/>
                  </a:solidFill>
                </a:uFill>
                <a:latin typeface="Calibri"/>
              </a:rPr>
              <a:t>белое подкрепление.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457200" y="274680"/>
            <a:ext cx="8229240" cy="12960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pic>
        <p:nvPicPr>
          <p:cNvPr id="58" name="Picture 3" descr=""/>
          <p:cNvPicPr/>
          <p:nvPr/>
        </p:nvPicPr>
        <p:blipFill>
          <a:blip r:embed="rId1"/>
          <a:stretch/>
        </p:blipFill>
        <p:spPr>
          <a:xfrm>
            <a:off x="1763640" y="764640"/>
            <a:ext cx="7128360" cy="53463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57200" y="274680"/>
            <a:ext cx="8229240" cy="345600"/>
          </a:xfrm>
          <a:prstGeom prst="rect">
            <a:avLst/>
          </a:prstGeom>
          <a:noFill/>
          <a:ln>
            <a:noFill/>
          </a:ln>
        </p:spPr>
        <p:txBody>
          <a:bodyPr anchor="ctr"/>
          <a:p>
            <a:pPr algn="ctr">
              <a:lnSpc>
                <a:spcPct val="100000"/>
              </a:lnSpc>
            </a:pPr>
            <a:r>
              <a:rPr b="1" lang="ru-RU" sz="1800" spc="-1" strike="noStrike">
                <a:solidFill>
                  <a:srgbClr val="000000"/>
                </a:solidFill>
                <a:uFill>
                  <a:solidFill>
                    <a:srgbClr val="ffffff"/>
                  </a:solidFill>
                </a:uFill>
                <a:latin typeface="Calibri"/>
              </a:rPr>
              <a:t>АГНОНИМЫ: их правописание</a:t>
            </a:r>
            <a:endParaRPr b="0" lang="ru-RU" sz="4400" spc="-1" strike="noStrike">
              <a:solidFill>
                <a:srgbClr val="000000"/>
              </a:solidFill>
              <a:uFill>
                <a:solidFill>
                  <a:srgbClr val="ffffff"/>
                </a:solidFill>
              </a:uFill>
              <a:latin typeface="Calibri"/>
            </a:endParaRPr>
          </a:p>
        </p:txBody>
      </p:sp>
      <p:sp>
        <p:nvSpPr>
          <p:cNvPr id="175" name="TextShape 2"/>
          <p:cNvSpPr txBox="1"/>
          <p:nvPr/>
        </p:nvSpPr>
        <p:spPr>
          <a:xfrm>
            <a:off x="467640" y="620640"/>
            <a:ext cx="8218800" cy="6237000"/>
          </a:xfrm>
          <a:prstGeom prst="rect">
            <a:avLst/>
          </a:prstGeom>
          <a:noFill/>
          <a:ln>
            <a:noFill/>
          </a:ln>
        </p:spPr>
        <p:txBody>
          <a:bodyPr/>
          <a:p>
            <a:pPr marL="343080" indent="-342720">
              <a:lnSpc>
                <a:spcPct val="100000"/>
              </a:lnSpc>
            </a:pPr>
            <a:r>
              <a:rPr b="0"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Гарнизонные войска были </a:t>
            </a:r>
            <a:r>
              <a:rPr b="1" lang="ru-RU" sz="1800" spc="-1" strike="noStrike">
                <a:solidFill>
                  <a:srgbClr val="000000"/>
                </a:solidFill>
                <a:uFill>
                  <a:solidFill>
                    <a:srgbClr val="ffffff"/>
                  </a:solidFill>
                </a:uFill>
                <a:latin typeface="Calibri"/>
              </a:rPr>
              <a:t>красными</a:t>
            </a:r>
            <a:r>
              <a:rPr b="0" lang="ru-RU" sz="1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Calibri"/>
              </a:rPr>
              <a:t>и каждый день к ним примыкали новые силы.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Die Garnisontruppen waren </a:t>
            </a:r>
            <a:r>
              <a:rPr b="1" lang="ru-RU" sz="1600" spc="-1" strike="noStrike">
                <a:solidFill>
                  <a:srgbClr val="000000"/>
                </a:solidFill>
                <a:uFill>
                  <a:solidFill>
                    <a:srgbClr val="ffffff"/>
                  </a:solidFill>
                </a:uFill>
                <a:latin typeface="Calibri"/>
              </a:rPr>
              <a:t>rot</a:t>
            </a:r>
            <a:r>
              <a:rPr b="0" lang="ru-RU" sz="1600" spc="-1" strike="noStrike">
                <a:solidFill>
                  <a:srgbClr val="000000"/>
                </a:solidFill>
                <a:uFill>
                  <a:solidFill>
                    <a:srgbClr val="ffffff"/>
                  </a:solidFill>
                </a:uFill>
                <a:latin typeface="Calibri"/>
              </a:rPr>
              <a:t>, und täglich stießen frische Kräfte zu ihnen.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в белую армию  / силы Белых  / он входил в белую армию (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in der Weißen Armee zu sein ) / объявления Белой армии.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in der Weißen Armee gekämpft / в белой армии / воевал там </a:t>
            </a:r>
            <a:r>
              <a:rPr b="1" lang="ru-RU" sz="1600" spc="-1" strike="noStrike">
                <a:solidFill>
                  <a:srgbClr val="000000"/>
                </a:solidFill>
                <a:uFill>
                  <a:solidFill>
                    <a:srgbClr val="ffffff"/>
                  </a:solidFill>
                </a:uFill>
                <a:latin typeface="Calibri"/>
              </a:rPr>
              <a:t>в белой армии.</a:t>
            </a:r>
            <a:r>
              <a:rPr b="0" lang="ru-RU" sz="1600" spc="-1" strike="noStrike">
                <a:solidFill>
                  <a:srgbClr val="000000"/>
                </a:solidFill>
                <a:uFill>
                  <a:solidFill>
                    <a:srgbClr val="ffffff"/>
                  </a:solidFill>
                </a:uFill>
                <a:latin typeface="Calibri"/>
              </a:rPr>
              <a:t> Теперь он снова с нами. / Вскоре после его прибытия посреди ночи к нам заявились мужчины в кожаных куртках из ЧК и увели его. Это было первым знакомством нашей семьи с этим страшным органом власти. Солдат </a:t>
            </a:r>
            <a:r>
              <a:rPr b="1" lang="ru-RU" sz="1600" spc="-1" strike="noStrike">
                <a:solidFill>
                  <a:srgbClr val="000000"/>
                </a:solidFill>
                <a:uFill>
                  <a:solidFill>
                    <a:srgbClr val="ffffff"/>
                  </a:solidFill>
                </a:uFill>
                <a:latin typeface="Calibri"/>
              </a:rPr>
              <a:t>Красной Армии </a:t>
            </a:r>
            <a:r>
              <a:rPr b="0" lang="ru-RU" sz="1600" spc="-1" strike="noStrike">
                <a:solidFill>
                  <a:srgbClr val="000000"/>
                </a:solidFill>
                <a:uFill>
                  <a:solidFill>
                    <a:srgbClr val="ffffff"/>
                  </a:solidFill>
                </a:uFill>
                <a:latin typeface="Calibri"/>
              </a:rPr>
              <a:t>остался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graphicFrame>
        <p:nvGraphicFramePr>
          <p:cNvPr id="176" name="Table 3"/>
          <p:cNvGraphicFramePr/>
          <p:nvPr/>
        </p:nvGraphicFramePr>
        <p:xfrm>
          <a:off x="2195640" y="1484640"/>
          <a:ext cx="6095520" cy="370440"/>
        </p:xfrm>
        <a:graphic>
          <a:graphicData uri="http://schemas.openxmlformats.org/drawingml/2006/table">
            <a:tbl>
              <a:tblPr/>
              <a:tblGrid>
                <a:gridCol w="3047760"/>
                <a:gridCol w="3047760"/>
              </a:tblGrid>
              <a:tr h="2590560">
                <a:tc>
                  <a:txBody>
                    <a:bodyPr/>
                    <a:p>
                      <a:pPr>
                        <a:lnSpc>
                          <a:spcPct val="100000"/>
                        </a:lnSpc>
                      </a:pPr>
                      <a:r>
                        <a:rPr b="1" lang="ru-RU" sz="1800" spc="-1" strike="noStrike">
                          <a:solidFill>
                            <a:srgbClr val="ffffff"/>
                          </a:solidFill>
                          <a:uFill>
                            <a:solidFill>
                              <a:srgbClr val="ffffff"/>
                            </a:solidFill>
                          </a:uFill>
                          <a:latin typeface="Calibri"/>
                        </a:rPr>
                        <a:t>Эх, ты наша доля!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Эх, ты наша доля!</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Мы вернулись с поля,</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А вокруг гуляет</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Недобитый класс.</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Эх, скажи, дядя,</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Для народа ради,</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Никакая контра</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Не уйдет от нас.</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ru-RU" sz="1800" spc="-1" strike="noStrike">
                          <a:solidFill>
                            <a:srgbClr val="ffffff"/>
                          </a:solidFill>
                          <a:uFill>
                            <a:solidFill>
                              <a:srgbClr val="ffffff"/>
                            </a:solidFill>
                          </a:uFill>
                          <a:latin typeface="Calibri"/>
                        </a:rPr>
                        <a:t>Чок-чок-чок!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Стучат, стучат копыта.</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Чух-чух-чух!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Ударил пулемет.</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Белая гвардия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Наголову разбита,</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А Красную Армию </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Никто не разобьет!</a:t>
                      </a:r>
                      <a:endParaRPr b="0" lang="ru-RU" sz="1800" spc="-1" strike="noStrike">
                        <a:solidFill>
                          <a:srgbClr val="000000"/>
                        </a:solidFill>
                        <a:uFill>
                          <a:solidFill>
                            <a:srgbClr val="ffffff"/>
                          </a:solidFill>
                        </a:uFill>
                        <a:latin typeface="Arial"/>
                      </a:endParaRPr>
                    </a:p>
                    <a:p>
                      <a:pPr>
                        <a:lnSpc>
                          <a:spcPct val="100000"/>
                        </a:lnSpc>
                      </a:pPr>
                      <a:r>
                        <a:rPr b="1" lang="ru-RU" sz="1800" spc="-1" strike="noStrike">
                          <a:solidFill>
                            <a:srgbClr val="ffffff"/>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bl>
          </a:graphicData>
        </a:graphic>
      </p:graphicFrame>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274680"/>
            <a:ext cx="8229240" cy="345600"/>
          </a:xfrm>
          <a:prstGeom prst="rect">
            <a:avLst/>
          </a:prstGeom>
          <a:noFill/>
          <a:ln>
            <a:noFill/>
          </a:ln>
        </p:spPr>
        <p:txBody>
          <a:bodyPr anchor="ctr"/>
          <a:p>
            <a:pPr algn="ctr">
              <a:lnSpc>
                <a:spcPct val="100000"/>
              </a:lnSpc>
            </a:pPr>
            <a:r>
              <a:rPr b="1" lang="ru-RU" sz="1600" spc="-1" strike="noStrike">
                <a:solidFill>
                  <a:srgbClr val="000000"/>
                </a:solidFill>
                <a:uFill>
                  <a:solidFill>
                    <a:srgbClr val="ffffff"/>
                  </a:solidFill>
                </a:uFill>
                <a:latin typeface="Calibri"/>
              </a:rPr>
              <a:t>АГНОНИМЫ: их вдумчивый перевод</a:t>
            </a:r>
            <a:endParaRPr b="0" lang="ru-RU" sz="4400" spc="-1" strike="noStrike">
              <a:solidFill>
                <a:srgbClr val="000000"/>
              </a:solidFill>
              <a:uFill>
                <a:solidFill>
                  <a:srgbClr val="ffffff"/>
                </a:solidFill>
              </a:uFill>
              <a:latin typeface="Calibri"/>
            </a:endParaRPr>
          </a:p>
        </p:txBody>
      </p:sp>
      <p:sp>
        <p:nvSpPr>
          <p:cNvPr id="178" name="TextShape 2"/>
          <p:cNvSpPr txBox="1"/>
          <p:nvPr/>
        </p:nvSpPr>
        <p:spPr>
          <a:xfrm>
            <a:off x="1403640" y="620640"/>
            <a:ext cx="7282800" cy="5976360"/>
          </a:xfrm>
          <a:prstGeom prst="rect">
            <a:avLst/>
          </a:prstGeom>
          <a:noFill/>
          <a:ln>
            <a:noFill/>
          </a:ln>
        </p:spPr>
        <p:txBody>
          <a:bodyPr/>
          <a:p>
            <a:pPr marL="343080" indent="-342720">
              <a:lnSpc>
                <a:spcPct val="100000"/>
              </a:lnSpc>
            </a:pPr>
            <a:r>
              <a:rPr b="0" lang="ru-RU" sz="16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Auch weiter hatte ich Glück: ein bescheidener kleiner Soldat kam auf mich zu, der </a:t>
            </a:r>
            <a:r>
              <a:rPr b="1" lang="ru-RU" sz="1600" spc="-1" strike="noStrike">
                <a:solidFill>
                  <a:srgbClr val="000000"/>
                </a:solidFill>
                <a:uFill>
                  <a:solidFill>
                    <a:srgbClr val="ffffff"/>
                  </a:solidFill>
                </a:uFill>
                <a:latin typeface="Calibri"/>
              </a:rPr>
              <a:t>ehemalige Bursche</a:t>
            </a:r>
            <a:r>
              <a:rPr b="0" lang="ru-RU" sz="1600" spc="-1" strike="noStrike">
                <a:solidFill>
                  <a:srgbClr val="000000"/>
                </a:solidFill>
                <a:uFill>
                  <a:solidFill>
                    <a:srgbClr val="ffffff"/>
                  </a:solidFill>
                </a:uFill>
                <a:latin typeface="Calibri"/>
              </a:rPr>
              <a:t> des Botschafters, wie man mir später erklärte, der Vorsitzende des Rates in eigener Person.</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И дальше мне повезло: скромный маленький солдат подошел ко мне, это был </a:t>
            </a:r>
            <a:r>
              <a:rPr b="1" lang="ru-RU" sz="1600" spc="-1" strike="noStrike">
                <a:solidFill>
                  <a:srgbClr val="000000"/>
                </a:solidFill>
                <a:uFill>
                  <a:solidFill>
                    <a:srgbClr val="ffffff"/>
                  </a:solidFill>
                </a:uFill>
                <a:latin typeface="Calibri"/>
              </a:rPr>
              <a:t>бывший секретарь посла,</a:t>
            </a:r>
            <a:r>
              <a:rPr b="0" lang="ru-RU" sz="1600" spc="-1" strike="noStrike">
                <a:solidFill>
                  <a:srgbClr val="000000"/>
                </a:solidFill>
                <a:uFill>
                  <a:solidFill>
                    <a:srgbClr val="ffffff"/>
                  </a:solidFill>
                </a:uFill>
                <a:latin typeface="Calibri"/>
              </a:rPr>
              <a:t> как мне сказали позже, он же председатель Совета собственной персоной.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600" spc="-1" strike="noStrike">
                <a:solidFill>
                  <a:srgbClr val="000000"/>
                </a:solidFill>
                <a:uFill>
                  <a:solidFill>
                    <a:srgbClr val="ffffff"/>
                  </a:solidFill>
                </a:uFill>
                <a:latin typeface="Calibri"/>
              </a:rPr>
              <a:t> </a:t>
            </a:r>
            <a:r>
              <a:rPr b="0" lang="ru-RU" sz="1600" spc="-1" strike="noStrike">
                <a:solidFill>
                  <a:srgbClr val="000000"/>
                </a:solidFill>
                <a:uFill>
                  <a:solidFill>
                    <a:srgbClr val="ffffff"/>
                  </a:solidFill>
                </a:uFill>
                <a:latin typeface="Calibri"/>
              </a:rPr>
              <a:t>Правильно:  это был бывший </a:t>
            </a:r>
            <a:r>
              <a:rPr b="1" lang="ru-RU" sz="1600" spc="-1" strike="noStrike">
                <a:solidFill>
                  <a:srgbClr val="000000"/>
                </a:solidFill>
                <a:uFill>
                  <a:solidFill>
                    <a:srgbClr val="ffffff"/>
                  </a:solidFill>
                </a:uFill>
                <a:latin typeface="Calibri"/>
              </a:rPr>
              <a:t>денщик</a:t>
            </a:r>
            <a:r>
              <a:rPr b="0" lang="ru-RU" sz="1600" spc="-1" strike="noStrike">
                <a:solidFill>
                  <a:srgbClr val="000000"/>
                </a:solidFill>
                <a:uFill>
                  <a:solidFill>
                    <a:srgbClr val="ffffff"/>
                  </a:solidFill>
                </a:uFill>
                <a:latin typeface="Calibri"/>
              </a:rPr>
              <a:t> посла ….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Bursche: варианты перевода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Имя Существительное</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парень</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Boy, Kerl, Bursche, Junge</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малый</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Boy, Junge, Bursche, Kerl</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тип</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Charakterkopf, Typ, Stamm, Kerl, Bursche, Modell</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субъект</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Kerl, Bursche, Subjekt, Individuum</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денщик</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Offiziersbursche, Bursche</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молодец</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1200" spc="-1" strike="noStrike">
                <a:solidFill>
                  <a:srgbClr val="000000"/>
                </a:solidFill>
                <a:uFill>
                  <a:solidFill>
                    <a:srgbClr val="ffffff"/>
                  </a:solidFill>
                </a:uFill>
                <a:latin typeface="Calibri"/>
              </a:rPr>
              <a:t>Bursche, Pfundskerl, Prachtskerl, Teufelskerl, ein pfundiger Kerl</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1152000" y="274680"/>
            <a:ext cx="7534440" cy="114264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sp>
        <p:nvSpPr>
          <p:cNvPr id="180" name="TextShape 2"/>
          <p:cNvSpPr txBox="1"/>
          <p:nvPr/>
        </p:nvSpPr>
        <p:spPr>
          <a:xfrm>
            <a:off x="770760" y="1584000"/>
            <a:ext cx="8229240" cy="4525560"/>
          </a:xfrm>
          <a:prstGeom prst="rect">
            <a:avLst/>
          </a:prstGeom>
          <a:noFill/>
          <a:ln>
            <a:noFill/>
          </a:ln>
        </p:spPr>
        <p:txBody>
          <a:bodyPr/>
          <a:p>
            <a:pPr marL="343080" indent="-342720">
              <a:lnSpc>
                <a:spcPct val="100000"/>
              </a:lnSpc>
            </a:pPr>
            <a:r>
              <a:rPr b="0" lang="ru-RU" sz="2000" spc="-1" strike="noStrike">
                <a:solidFill>
                  <a:srgbClr val="000000"/>
                </a:solidFill>
                <a:uFill>
                  <a:solidFill>
                    <a:srgbClr val="ffffff"/>
                  </a:solidFill>
                </a:uFill>
                <a:latin typeface="Calibri"/>
              </a:rPr>
              <a:t>Никто не говорил, что переводить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на 3-ем  и 4-ом курсе бакалавриата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легко, но перевод</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находится в редакции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и увидит мир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А вот следующая книга,</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 </a:t>
            </a:r>
            <a:r>
              <a:rPr b="0" lang="ru-RU" sz="2000" spc="-1" strike="noStrike">
                <a:solidFill>
                  <a:srgbClr val="000000"/>
                </a:solidFill>
                <a:uFill>
                  <a:solidFill>
                    <a:srgbClr val="ffffff"/>
                  </a:solidFill>
                </a:uFill>
                <a:latin typeface="Calibri"/>
              </a:rPr>
              <a:t>которую мы переводим,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000" spc="-1" strike="noStrike">
                <a:solidFill>
                  <a:srgbClr val="000000"/>
                </a:solidFill>
                <a:uFill>
                  <a:solidFill>
                    <a:srgbClr val="ffffff"/>
                  </a:solidFill>
                </a:uFill>
                <a:latin typeface="Calibri"/>
              </a:rPr>
              <a:t>теперь уже на немецкий.</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a:p>
            <a:pPr marL="343080" indent="-342720">
              <a:lnSpc>
                <a:spcPct val="100000"/>
              </a:lnSpc>
            </a:pPr>
            <a:r>
              <a:rPr b="0" lang="ru-RU" sz="3200" spc="-1" strike="noStrike">
                <a:solidFill>
                  <a:srgbClr val="000000"/>
                </a:solidFill>
                <a:uFill>
                  <a:solidFill>
                    <a:srgbClr val="ffffff"/>
                  </a:solidFill>
                </a:uFill>
                <a:latin typeface="Calibri"/>
              </a:rPr>
              <a:t>С П А С И Б О</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3200" spc="-1" strike="noStrike">
                <a:solidFill>
                  <a:srgbClr val="000000"/>
                </a:solidFill>
                <a:uFill>
                  <a:solidFill>
                    <a:srgbClr val="ffffff"/>
                  </a:solidFill>
                </a:uFill>
                <a:latin typeface="Calibri"/>
              </a:rPr>
              <a:t>З А   В Н И М А Н И Е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pic>
        <p:nvPicPr>
          <p:cNvPr id="181" name="Picture 2" descr=""/>
          <p:cNvPicPr/>
          <p:nvPr/>
        </p:nvPicPr>
        <p:blipFill>
          <a:blip r:embed="rId1"/>
          <a:stretch/>
        </p:blipFill>
        <p:spPr>
          <a:xfrm>
            <a:off x="5184000" y="916920"/>
            <a:ext cx="3376800" cy="4901760"/>
          </a:xfrm>
          <a:prstGeom prst="rect">
            <a:avLst/>
          </a:prstGeom>
          <a:ln>
            <a:noFill/>
          </a:ln>
        </p:spPr>
      </p:pic>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457200" y="274680"/>
            <a:ext cx="8229240" cy="20160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sp>
        <p:nvSpPr>
          <p:cNvPr id="60"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pic>
        <p:nvPicPr>
          <p:cNvPr id="61" name="Picture 2" descr=""/>
          <p:cNvPicPr/>
          <p:nvPr/>
        </p:nvPicPr>
        <p:blipFill>
          <a:blip r:embed="rId1"/>
          <a:stretch/>
        </p:blipFill>
        <p:spPr>
          <a:xfrm>
            <a:off x="1403640" y="260640"/>
            <a:ext cx="7392600" cy="55443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TextShape 1"/>
          <p:cNvSpPr txBox="1"/>
          <p:nvPr/>
        </p:nvSpPr>
        <p:spPr>
          <a:xfrm>
            <a:off x="457200" y="274680"/>
            <a:ext cx="8229240" cy="114264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pic>
        <p:nvPicPr>
          <p:cNvPr id="63" name="Picture 2" descr=""/>
          <p:cNvPicPr/>
          <p:nvPr/>
        </p:nvPicPr>
        <p:blipFill>
          <a:blip r:embed="rId1"/>
          <a:stretch/>
        </p:blipFill>
        <p:spPr>
          <a:xfrm>
            <a:off x="1403640" y="404640"/>
            <a:ext cx="7532280" cy="5649120"/>
          </a:xfrm>
          <a:prstGeom prst="rect">
            <a:avLst/>
          </a:prstGeom>
          <a:ln>
            <a:noFill/>
          </a:ln>
        </p:spPr>
      </p:pic>
      <p:pic>
        <p:nvPicPr>
          <p:cNvPr id="64" name="Picture 2" descr=""/>
          <p:cNvPicPr/>
          <p:nvPr/>
        </p:nvPicPr>
        <p:blipFill>
          <a:blip r:embed="rId2"/>
          <a:stretch/>
        </p:blipFill>
        <p:spPr>
          <a:xfrm>
            <a:off x="1619640" y="764640"/>
            <a:ext cx="6192360" cy="48963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457200" y="274680"/>
            <a:ext cx="8229240" cy="201600"/>
          </a:xfrm>
          <a:prstGeom prst="rect">
            <a:avLst/>
          </a:prstGeom>
          <a:noFill/>
          <a:ln>
            <a:noFill/>
          </a:ln>
        </p:spPr>
        <p:txBody>
          <a:bodyPr anchor="ctr"/>
          <a:p>
            <a:endParaRPr b="0" lang="ru-RU" sz="4400" spc="-1" strike="noStrike">
              <a:solidFill>
                <a:srgbClr val="000000"/>
              </a:solidFill>
              <a:uFill>
                <a:solidFill>
                  <a:srgbClr val="ffffff"/>
                </a:solidFill>
              </a:uFill>
              <a:latin typeface="Calibri"/>
            </a:endParaRPr>
          </a:p>
        </p:txBody>
      </p:sp>
      <p:sp>
        <p:nvSpPr>
          <p:cNvPr id="66" name="TextShape 2"/>
          <p:cNvSpPr txBox="1"/>
          <p:nvPr/>
        </p:nvSpPr>
        <p:spPr>
          <a:xfrm>
            <a:off x="457200" y="1600200"/>
            <a:ext cx="8229240" cy="4525560"/>
          </a:xfrm>
          <a:prstGeom prst="rect">
            <a:avLst/>
          </a:prstGeom>
          <a:noFill/>
          <a:ln>
            <a:noFill/>
          </a:ln>
        </p:spPr>
        <p:txBody>
          <a:bodyPr/>
          <a:p>
            <a:pPr marL="343080" indent="-342720">
              <a:lnSpc>
                <a:spcPct val="100000"/>
              </a:lnSpc>
            </a:pPr>
            <a:r>
              <a:rPr b="0" lang="ru-RU" sz="2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28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pic>
        <p:nvPicPr>
          <p:cNvPr id="67" name="Picture 3" descr=""/>
          <p:cNvPicPr/>
          <p:nvPr/>
        </p:nvPicPr>
        <p:blipFill>
          <a:blip r:embed="rId1"/>
          <a:stretch/>
        </p:blipFill>
        <p:spPr>
          <a:xfrm>
            <a:off x="1691640" y="764640"/>
            <a:ext cx="6743160" cy="50572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narfu_presentation</Template>
  <TotalTime>729</TotalTime>
  <Application>LibreOffice/5.3.0.3$Windows_x86 LibreOffice_project/7074905676c47b82bbcfbea1aeefc84afe1c50e1</Application>
  <Words>3836</Words>
  <Paragraphs>552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2017-05-13T02:40:03Z</dcterms:created>
  <dc:creator>ASUS</dc:creator>
  <dc:description/>
  <dc:language>ru-RU</dc:language>
  <cp:lastModifiedBy/>
  <dcterms:modified xsi:type="dcterms:W3CDTF">2018-07-15T23:11:42Z</dcterms:modified>
  <cp:revision>189</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62</vt:i4>
  </property>
</Properties>
</file>